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7" r:id="rId1"/>
    <p:sldMasterId id="2147483679" r:id="rId2"/>
  </p:sldMasterIdLst>
  <p:notesMasterIdLst>
    <p:notesMasterId r:id="rId17"/>
  </p:notesMasterIdLst>
  <p:handoutMasterIdLst>
    <p:handoutMasterId r:id="rId18"/>
  </p:handoutMasterIdLst>
  <p:sldIdLst>
    <p:sldId id="256" r:id="rId3"/>
    <p:sldId id="283" r:id="rId4"/>
    <p:sldId id="258" r:id="rId5"/>
    <p:sldId id="282" r:id="rId6"/>
    <p:sldId id="314" r:id="rId7"/>
    <p:sldId id="320" r:id="rId8"/>
    <p:sldId id="284" r:id="rId9"/>
    <p:sldId id="315" r:id="rId10"/>
    <p:sldId id="316" r:id="rId11"/>
    <p:sldId id="319" r:id="rId12"/>
    <p:sldId id="318" r:id="rId13"/>
    <p:sldId id="289" r:id="rId14"/>
    <p:sldId id="317" r:id="rId15"/>
    <p:sldId id="286" r:id="rId16"/>
  </p:sldIdLst>
  <p:sldSz cx="12192000" cy="6858000"/>
  <p:notesSz cx="6858000" cy="9144000"/>
  <p:defaultTextStyle>
    <a:defPPr>
      <a:defRPr lang="zh-CN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FAF6"/>
    <a:srgbClr val="E73A1C"/>
    <a:srgbClr val="F23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74" autoAdjust="0"/>
    <p:restoredTop sz="87217" autoAdjust="0"/>
  </p:normalViewPr>
  <p:slideViewPr>
    <p:cSldViewPr snapToGrid="0" snapToObjects="1">
      <p:cViewPr varScale="1">
        <p:scale>
          <a:sx n="113" d="100"/>
          <a:sy n="113" d="100"/>
        </p:scale>
        <p:origin x="1016" y="-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9" d="100"/>
          <a:sy n="99" d="100"/>
        </p:scale>
        <p:origin x="4272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B80404B-1ACC-9548-B742-DFF9D266645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TW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08EB3D-C7A3-4A49-8AAE-A962879C479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9901B4-F99A-9C43-8ACE-44898244FA89}" type="datetimeFigureOut">
              <a:rPr lang="en-TW" smtClean="0"/>
              <a:t>2020/9/2</a:t>
            </a:fld>
            <a:endParaRPr lang="en-TW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B9E1A8-A63E-8E47-B87C-93FF8D93147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TW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332566-C92A-F946-9536-9E52299E8C8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84CE2D-2F39-6647-B634-43DD6C62FE4A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02693772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CB3F40-A7BC-4821-AAEA-3F8CDB0F9D9B}" type="datetimeFigureOut">
              <a:rPr lang="zh-CN" altLang="en-US" smtClean="0"/>
              <a:t>2020/9/2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DE898F-6912-403B-AFF3-C3863655EE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77723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89255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就能輕鬆的得到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intercept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coefficient(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係數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58871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42183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60299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87775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31858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TW" dirty="0"/>
                  <a:t>這個函式對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dirty="0" smtClean="0">
                        <a:solidFill>
                          <a:srgbClr val="4D5156"/>
                        </a:solidFill>
                        <a:latin typeface="arial" panose="020B0604020202020204" pitchFamily="34" charset="0"/>
                      </a:rPr>
                      <m:t>θ</m:t>
                    </m:r>
                    <m:r>
                      <m:rPr>
                        <m:nor/>
                      </m:rPr>
                      <a:rPr lang="en-US" baseline="-25000" dirty="0" smtClean="0">
                        <a:solidFill>
                          <a:srgbClr val="4D5156"/>
                        </a:solidFill>
                        <a:latin typeface="arial" panose="020B0604020202020204" pitchFamily="34" charset="0"/>
                      </a:rPr>
                      <m:t>0</m:t>
                    </m:r>
                    <m:r>
                      <m:rPr>
                        <m:nor/>
                      </m:rPr>
                      <a:rPr lang="en-TW" baseline="-25000" dirty="0" smtClean="0">
                        <a:solidFill>
                          <a:srgbClr val="4D5156"/>
                        </a:solidFill>
                      </a:rPr>
                      <m:t>, </m:t>
                    </m:r>
                    <m:r>
                      <m:rPr>
                        <m:nor/>
                      </m:rPr>
                      <a:rPr lang="el-GR" dirty="0" smtClean="0">
                        <a:solidFill>
                          <a:srgbClr val="4D5156"/>
                        </a:solidFill>
                        <a:latin typeface="arial" panose="020B0604020202020204" pitchFamily="34" charset="0"/>
                      </a:rPr>
                      <m:t>θ</m:t>
                    </m:r>
                    <m:r>
                      <m:rPr>
                        <m:nor/>
                      </m:rPr>
                      <a:rPr lang="en-US" baseline="-25000" dirty="0" smtClean="0">
                        <a:solidFill>
                          <a:srgbClr val="4D5156"/>
                        </a:solidFill>
                        <a:latin typeface="arial" panose="020B0604020202020204" pitchFamily="34" charset="0"/>
                      </a:rPr>
                      <m:t>1</m:t>
                    </m:r>
                  </m:oMath>
                </a14:m>
                <a:r>
                  <a:rPr lang="en-TW" dirty="0"/>
                  <a:t>偏做微分設他們為0，接著我們對方程式求解</a:t>
                </a:r>
                <a:r>
                  <a:rPr lang="zh-TW" altLang="en-US" dirty="0"/>
                  <a:t>。 此函式只有極小值，因此我們得到的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dirty="0" smtClean="0">
                        <a:solidFill>
                          <a:srgbClr val="4D5156"/>
                        </a:solidFill>
                        <a:latin typeface="arial" panose="020B0604020202020204" pitchFamily="34" charset="0"/>
                      </a:rPr>
                      <m:t>θ</m:t>
                    </m:r>
                    <m:r>
                      <m:rPr>
                        <m:nor/>
                      </m:rPr>
                      <a:rPr lang="en-US" baseline="-25000" dirty="0" smtClean="0">
                        <a:solidFill>
                          <a:srgbClr val="4D5156"/>
                        </a:solidFill>
                        <a:latin typeface="arial" panose="020B0604020202020204" pitchFamily="34" charset="0"/>
                      </a:rPr>
                      <m:t>0</m:t>
                    </m:r>
                    <m:r>
                      <m:rPr>
                        <m:nor/>
                      </m:rPr>
                      <a:rPr lang="en-TW" baseline="-25000" dirty="0" smtClean="0">
                        <a:solidFill>
                          <a:srgbClr val="4D5156"/>
                        </a:solidFill>
                      </a:rPr>
                      <m:t>, </m:t>
                    </m:r>
                    <m:r>
                      <m:rPr>
                        <m:nor/>
                      </m:rPr>
                      <a:rPr lang="el-GR" dirty="0" smtClean="0">
                        <a:solidFill>
                          <a:srgbClr val="4D5156"/>
                        </a:solidFill>
                        <a:latin typeface="arial" panose="020B0604020202020204" pitchFamily="34" charset="0"/>
                      </a:rPr>
                      <m:t>θ</m:t>
                    </m:r>
                    <m:r>
                      <m:rPr>
                        <m:nor/>
                      </m:rPr>
                      <a:rPr lang="en-US" baseline="-25000" dirty="0" smtClean="0">
                        <a:solidFill>
                          <a:srgbClr val="4D5156"/>
                        </a:solidFill>
                        <a:latin typeface="arial" panose="020B0604020202020204" pitchFamily="34" charset="0"/>
                      </a:rPr>
                      <m:t>1</m:t>
                    </m:r>
                  </m:oMath>
                </a14:m>
                <a:r>
                  <a:rPr lang="zh-TW" altLang="en-US" dirty="0"/>
                  <a:t> 最小極值的解。</a:t>
                </a:r>
                <a:endParaRPr lang="en-TW" dirty="0"/>
              </a:p>
            </p:txBody>
          </p:sp>
        </mc:Choice>
        <mc:Fallback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TW" dirty="0"/>
                  <a:t>這個函式對</a:t>
                </a:r>
                <a:r>
                  <a:rPr lang="el-GR" i="0" dirty="0">
                    <a:solidFill>
                      <a:srgbClr val="4D5156"/>
                    </a:solidFill>
                    <a:latin typeface="Cambria Math" panose="02040503050406030204" pitchFamily="18" charset="0"/>
                  </a:rPr>
                  <a:t>"θ</a:t>
                </a:r>
                <a:r>
                  <a:rPr lang="en-US" i="0" baseline="-25000" dirty="0">
                    <a:solidFill>
                      <a:srgbClr val="4D5156"/>
                    </a:solidFill>
                    <a:latin typeface="Cambria Math" panose="02040503050406030204" pitchFamily="18" charset="0"/>
                  </a:rPr>
                  <a:t>0</a:t>
                </a:r>
                <a:r>
                  <a:rPr lang="en-TW" i="0" baseline="-25000" dirty="0">
                    <a:solidFill>
                      <a:srgbClr val="4D5156"/>
                    </a:solidFill>
                    <a:latin typeface="Cambria Math" panose="02040503050406030204" pitchFamily="18" charset="0"/>
                  </a:rPr>
                  <a:t>, </a:t>
                </a:r>
                <a:r>
                  <a:rPr lang="el-GR" i="0" dirty="0">
                    <a:solidFill>
                      <a:srgbClr val="4D5156"/>
                    </a:solidFill>
                    <a:latin typeface="Cambria Math" panose="02040503050406030204" pitchFamily="18" charset="0"/>
                  </a:rPr>
                  <a:t>θ</a:t>
                </a:r>
                <a:r>
                  <a:rPr lang="en-US" i="0" baseline="-25000" dirty="0">
                    <a:solidFill>
                      <a:srgbClr val="4D5156"/>
                    </a:solidFill>
                    <a:latin typeface="Cambria Math" panose="02040503050406030204" pitchFamily="18" charset="0"/>
                  </a:rPr>
                  <a:t>1</a:t>
                </a:r>
                <a:r>
                  <a:rPr lang="en-TW" i="0" baseline="-25000" dirty="0">
                    <a:solidFill>
                      <a:srgbClr val="4D5156"/>
                    </a:solidFill>
                    <a:latin typeface="arial" panose="020B0604020202020204" pitchFamily="34" charset="0"/>
                  </a:rPr>
                  <a:t>"</a:t>
                </a:r>
                <a:r>
                  <a:rPr lang="en-TW" dirty="0"/>
                  <a:t>偏做微分設他們為0，接著我們對方程式求解</a:t>
                </a:r>
                <a:r>
                  <a:rPr lang="zh-TW" altLang="en-US" dirty="0"/>
                  <a:t>。 此函式只有極小值，因此我們得到的</a:t>
                </a:r>
                <a:r>
                  <a:rPr lang="el-GR" i="0" dirty="0">
                    <a:solidFill>
                      <a:srgbClr val="4D5156"/>
                    </a:solidFill>
                    <a:latin typeface="Cambria Math" panose="02040503050406030204" pitchFamily="18" charset="0"/>
                  </a:rPr>
                  <a:t>"θ</a:t>
                </a:r>
                <a:r>
                  <a:rPr lang="en-US" i="0" baseline="-25000" dirty="0">
                    <a:solidFill>
                      <a:srgbClr val="4D5156"/>
                    </a:solidFill>
                    <a:latin typeface="Cambria Math" panose="02040503050406030204" pitchFamily="18" charset="0"/>
                  </a:rPr>
                  <a:t>0</a:t>
                </a:r>
                <a:r>
                  <a:rPr lang="en-TW" i="0" baseline="-25000" dirty="0">
                    <a:solidFill>
                      <a:srgbClr val="4D5156"/>
                    </a:solidFill>
                    <a:latin typeface="Cambria Math" panose="02040503050406030204" pitchFamily="18" charset="0"/>
                  </a:rPr>
                  <a:t>, </a:t>
                </a:r>
                <a:r>
                  <a:rPr lang="el-GR" i="0" dirty="0">
                    <a:solidFill>
                      <a:srgbClr val="4D5156"/>
                    </a:solidFill>
                    <a:latin typeface="Cambria Math" panose="02040503050406030204" pitchFamily="18" charset="0"/>
                  </a:rPr>
                  <a:t>θ</a:t>
                </a:r>
                <a:r>
                  <a:rPr lang="en-US" i="0" baseline="-25000" dirty="0">
                    <a:solidFill>
                      <a:srgbClr val="4D5156"/>
                    </a:solidFill>
                    <a:latin typeface="Cambria Math" panose="02040503050406030204" pitchFamily="18" charset="0"/>
                  </a:rPr>
                  <a:t>1</a:t>
                </a:r>
                <a:r>
                  <a:rPr lang="en-TW" i="0" baseline="-25000" dirty="0">
                    <a:solidFill>
                      <a:srgbClr val="4D5156"/>
                    </a:solidFill>
                    <a:latin typeface="arial" panose="020B0604020202020204" pitchFamily="34" charset="0"/>
                  </a:rPr>
                  <a:t>"</a:t>
                </a:r>
                <a:r>
                  <a:rPr lang="zh-TW" altLang="en-US" dirty="0"/>
                  <a:t> 最小極值的解。</a:t>
                </a:r>
                <a:endParaRPr lang="en-TW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3093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TW" dirty="0"/>
                  <a:t>當特徵少時使用</a:t>
                </a:r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ingFang TC" panose="020B0400000000000000" pitchFamily="34" charset="-120"/>
                    <a:ea typeface="PingFang TC" panose="020B0400000000000000" pitchFamily="34" charset="-120"/>
                  </a:rPr>
                  <a:t>Close form</a:t>
                </a:r>
                <a:r>
                  <a:rPr lang="en-TW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ingFang TC" panose="020B0400000000000000" pitchFamily="34" charset="-120"/>
                    <a:ea typeface="PingFang TC" panose="020B0400000000000000" pitchFamily="34" charset="-120"/>
                  </a:rPr>
                  <a:t>較為適合，當是複雜的問題時</a:t>
                </a:r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ingFang TC" panose="020B0400000000000000" pitchFamily="34" charset="-120"/>
                    <a:ea typeface="PingFang TC" panose="020B0400000000000000" pitchFamily="34" charset="-120"/>
                  </a:rPr>
                  <a:t>Gradient </a:t>
                </a:r>
                <a:r>
                  <a:rPr lang="en-US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ingFang TC" panose="020B0400000000000000" pitchFamily="34" charset="-120"/>
                    <a:ea typeface="PingFang TC" panose="020B0400000000000000" pitchFamily="34" charset="-120"/>
                  </a:rPr>
                  <a:t>descen較能解決</a:t>
                </a:r>
                <a:r>
                  <a:rPr lang="zh-TW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ingFang TC" panose="020B0400000000000000" pitchFamily="34" charset="-120"/>
                    <a:ea typeface="PingFang TC" panose="020B0400000000000000" pitchFamily="34" charset="-120"/>
                  </a:rPr>
                  <a:t> 其原因是大部分的問題其實是沒有公式解的 </a:t>
                </a:r>
                <a:r>
                  <a:rPr lang="en-US" altLang="zh-TW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ingFang TC" panose="020B0400000000000000" pitchFamily="34" charset="-120"/>
                    <a:ea typeface="PingFang TC" panose="020B0400000000000000" pitchFamily="34" charset="-120"/>
                  </a:rPr>
                  <a:t>ax</a:t>
                </a:r>
                <a:r>
                  <a:rPr lang="en-US" altLang="zh-TW" sz="1200" baseline="30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ingFang TC" panose="020B0400000000000000" pitchFamily="34" charset="-120"/>
                    <a:ea typeface="PingFang TC" panose="020B0400000000000000" pitchFamily="34" charset="-120"/>
                  </a:rPr>
                  <a:t>2</a:t>
                </a:r>
                <a:r>
                  <a:rPr lang="en-US" altLang="zh-TW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ingFang TC" panose="020B0400000000000000" pitchFamily="34" charset="-120"/>
                    <a:ea typeface="PingFang TC" panose="020B0400000000000000" pitchFamily="34" charset="-120"/>
                  </a:rPr>
                  <a:t>+bx+c=0 </a:t>
                </a:r>
                <a:r>
                  <a:rPr lang="zh-TW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ingFang TC" panose="020B0400000000000000" pitchFamily="34" charset="-120"/>
                    <a:ea typeface="PingFang TC" panose="020B0400000000000000" pitchFamily="34" charset="-120"/>
                  </a:rPr>
                  <a:t>他的公式解是 </a:t>
                </a:r>
                <a:r>
                  <a:rPr lang="en-US" altLang="zh-TW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ingFang TC" panose="020B0400000000000000" pitchFamily="34" charset="-120"/>
                    <a:ea typeface="PingFang TC" panose="020B0400000000000000" pitchFamily="34" charset="-120"/>
                  </a:rPr>
                  <a:t>–b+-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altLang="zh-TW" sz="12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PingFang TC" panose="020B0400000000000000" pitchFamily="34" charset="-120"/>
                          </a:rPr>
                        </m:ctrlPr>
                      </m:radPr>
                      <m:deg/>
                      <m:e>
                        <m:r>
                          <a:rPr lang="en-US" altLang="zh-TW" sz="12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PingFang TC" panose="020B0400000000000000" pitchFamily="34" charset="-120"/>
                          </a:rPr>
                          <m:t>𝑏</m:t>
                        </m:r>
                        <m:r>
                          <a:rPr lang="en-US" altLang="zh-TW" sz="1200" b="0" i="1" baseline="3000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PingFang TC" panose="020B0400000000000000" pitchFamily="34" charset="-120"/>
                          </a:rPr>
                          <m:t>2</m:t>
                        </m:r>
                      </m:e>
                    </m:rad>
                    <m:r>
                      <a:rPr lang="en-US" altLang="zh-TW" sz="12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PingFang TC" panose="020B0400000000000000" pitchFamily="34" charset="-120"/>
                      </a:rPr>
                      <m:t>−4</m:t>
                    </m:r>
                    <m:r>
                      <a:rPr lang="en-US" altLang="zh-TW" sz="12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PingFang TC" panose="020B0400000000000000" pitchFamily="34" charset="-120"/>
                      </a:rPr>
                      <m:t>𝑎𝑐</m:t>
                    </m:r>
                  </m:oMath>
                </a14:m>
                <a:r>
                  <a:rPr lang="en-US" altLang="zh-TW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ingFang TC" panose="020B0400000000000000" pitchFamily="34" charset="-120"/>
                    <a:ea typeface="PingFang TC" panose="020B0400000000000000" pitchFamily="34" charset="-120"/>
                  </a:rPr>
                  <a:t>/2a</a:t>
                </a:r>
                <a:endPara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ingFang TC" panose="020B0400000000000000" pitchFamily="34" charset="-120"/>
                  <a:ea typeface="PingFang TC" panose="020B0400000000000000" pitchFamily="34" charset="-120"/>
                </a:endParaRPr>
              </a:p>
            </p:txBody>
          </p:sp>
        </mc:Choice>
        <mc:Fallback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TW" dirty="0"/>
                  <a:t>當特徵少時使用</a:t>
                </a:r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ingFang TC" panose="020B0400000000000000" pitchFamily="34" charset="-120"/>
                    <a:ea typeface="PingFang TC" panose="020B0400000000000000" pitchFamily="34" charset="-120"/>
                  </a:rPr>
                  <a:t>Close form</a:t>
                </a:r>
                <a:r>
                  <a:rPr lang="en-TW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ingFang TC" panose="020B0400000000000000" pitchFamily="34" charset="-120"/>
                    <a:ea typeface="PingFang TC" panose="020B0400000000000000" pitchFamily="34" charset="-120"/>
                  </a:rPr>
                  <a:t>較為適合，當是複雜的問題時</a:t>
                </a:r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ingFang TC" panose="020B0400000000000000" pitchFamily="34" charset="-120"/>
                    <a:ea typeface="PingFang TC" panose="020B0400000000000000" pitchFamily="34" charset="-120"/>
                  </a:rPr>
                  <a:t>Gradient </a:t>
                </a:r>
                <a:r>
                  <a:rPr lang="en-US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ingFang TC" panose="020B0400000000000000" pitchFamily="34" charset="-120"/>
                    <a:ea typeface="PingFang TC" panose="020B0400000000000000" pitchFamily="34" charset="-120"/>
                  </a:rPr>
                  <a:t>descen較能解決</a:t>
                </a:r>
                <a:r>
                  <a:rPr lang="zh-TW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ingFang TC" panose="020B0400000000000000" pitchFamily="34" charset="-120"/>
                    <a:ea typeface="PingFang TC" panose="020B0400000000000000" pitchFamily="34" charset="-120"/>
                  </a:rPr>
                  <a:t> 其原因是大部分的問題其實是沒有公式解的 </a:t>
                </a:r>
                <a:r>
                  <a:rPr lang="en-US" altLang="zh-TW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ingFang TC" panose="020B0400000000000000" pitchFamily="34" charset="-120"/>
                    <a:ea typeface="PingFang TC" panose="020B0400000000000000" pitchFamily="34" charset="-120"/>
                  </a:rPr>
                  <a:t>ax</a:t>
                </a:r>
                <a:r>
                  <a:rPr lang="en-US" altLang="zh-TW" sz="1200" baseline="30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ingFang TC" panose="020B0400000000000000" pitchFamily="34" charset="-120"/>
                    <a:ea typeface="PingFang TC" panose="020B0400000000000000" pitchFamily="34" charset="-120"/>
                  </a:rPr>
                  <a:t>2</a:t>
                </a:r>
                <a:r>
                  <a:rPr lang="en-US" altLang="zh-TW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ingFang TC" panose="020B0400000000000000" pitchFamily="34" charset="-120"/>
                    <a:ea typeface="PingFang TC" panose="020B0400000000000000" pitchFamily="34" charset="-120"/>
                  </a:rPr>
                  <a:t>+bx+c=0 </a:t>
                </a:r>
                <a:r>
                  <a:rPr lang="zh-TW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ingFang TC" panose="020B0400000000000000" pitchFamily="34" charset="-120"/>
                    <a:ea typeface="PingFang TC" panose="020B0400000000000000" pitchFamily="34" charset="-120"/>
                  </a:rPr>
                  <a:t>他的公式解是 </a:t>
                </a:r>
                <a:r>
                  <a:rPr lang="en-US" altLang="zh-TW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ingFang TC" panose="020B0400000000000000" pitchFamily="34" charset="-120"/>
                    <a:ea typeface="PingFang TC" panose="020B0400000000000000" pitchFamily="34" charset="-120"/>
                  </a:rPr>
                  <a:t>–b+-</a:t>
                </a:r>
                <a:r>
                  <a:rPr lang="en-US" altLang="zh-TW" sz="1200" i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mbria Math" panose="02040503050406030204" pitchFamily="18" charset="0"/>
                    <a:ea typeface="PingFang TC" panose="020B0400000000000000" pitchFamily="34" charset="-120"/>
                  </a:rPr>
                  <a:t>√</a:t>
                </a:r>
                <a:r>
                  <a:rPr lang="en-US" altLang="zh-TW" sz="1200" b="0" i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mbria Math" panose="02040503050406030204" pitchFamily="18" charset="0"/>
                    <a:ea typeface="PingFang TC" panose="020B0400000000000000" pitchFamily="34" charset="-120"/>
                  </a:rPr>
                  <a:t>𝑏</a:t>
                </a:r>
                <a:r>
                  <a:rPr lang="en-US" altLang="zh-TW" sz="1200" b="0" i="0" baseline="300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mbria Math" panose="02040503050406030204" pitchFamily="18" charset="0"/>
                    <a:ea typeface="PingFang TC" panose="020B0400000000000000" pitchFamily="34" charset="-120"/>
                  </a:rPr>
                  <a:t>2</a:t>
                </a:r>
                <a:r>
                  <a:rPr lang="en-US" altLang="zh-TW" sz="1200" b="0" i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mbria Math" panose="02040503050406030204" pitchFamily="18" charset="0"/>
                    <a:ea typeface="PingFang TC" panose="020B0400000000000000" pitchFamily="34" charset="-120"/>
                  </a:rPr>
                  <a:t>−4𝑎𝑐</a:t>
                </a:r>
                <a:r>
                  <a:rPr lang="en-US" altLang="zh-TW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ingFang TC" panose="020B0400000000000000" pitchFamily="34" charset="-120"/>
                    <a:ea typeface="PingFang TC" panose="020B0400000000000000" pitchFamily="34" charset="-120"/>
                  </a:rPr>
                  <a:t>/2a</a:t>
                </a:r>
                <a:endPara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ingFang TC" panose="020B0400000000000000" pitchFamily="34" charset="-120"/>
                  <a:ea typeface="PingFang TC" panose="020B0400000000000000" pitchFamily="34" charset="-120"/>
                </a:endParaRP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07949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24815" marR="0" lvl="0" indent="-41211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Arial"/>
              <a:buChar char="●"/>
            </a:pPr>
            <a:r>
              <a:rPr lang="zh-TW" altLang="en-US" sz="2400" b="0" i="0" u="none" strike="noStrike" cap="none" dirty="0">
                <a:solidFill>
                  <a:srgbClr val="595959"/>
                </a:solidFill>
                <a:latin typeface="Arimo"/>
                <a:ea typeface="Arimo"/>
                <a:cs typeface="Arimo"/>
                <a:sym typeface="Arimo"/>
              </a:rPr>
              <a:t>使用時機：</a:t>
            </a:r>
            <a:endParaRPr lang="zh-TW" altLang="en-US" sz="2400" b="0" i="0" u="none" strike="noStrike" cap="none" dirty="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marL="882014" marR="0" lvl="1" indent="-412114" algn="l" rtl="0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Arial"/>
              <a:buChar char="○"/>
            </a:pPr>
            <a:r>
              <a:rPr lang="en-US" sz="2400" b="0" i="0" u="none" strike="noStrike" cap="none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Label</a:t>
            </a:r>
            <a:r>
              <a:rPr lang="zh-TW" altLang="en-US" sz="2400" b="0" i="0" u="none" strike="noStrike" cap="none" dirty="0">
                <a:solidFill>
                  <a:srgbClr val="595959"/>
                </a:solidFill>
                <a:latin typeface="Arimo"/>
                <a:ea typeface="Arimo"/>
                <a:cs typeface="Arimo"/>
                <a:sym typeface="Arimo"/>
              </a:rPr>
              <a:t>為</a:t>
            </a:r>
            <a:r>
              <a:rPr lang="zh-TW" altLang="en-US" sz="2400" b="0" i="0" u="none" strike="noStrike" cap="none" dirty="0">
                <a:solidFill>
                  <a:srgbClr val="FF0000"/>
                </a:solidFill>
                <a:latin typeface="Arimo"/>
                <a:ea typeface="Arimo"/>
                <a:cs typeface="Arimo"/>
                <a:sym typeface="Arimo"/>
              </a:rPr>
              <a:t>非</a:t>
            </a:r>
            <a:r>
              <a:rPr lang="zh-TW" altLang="en-US" sz="2400" b="0" i="0" u="none" strike="noStrike" cap="none" dirty="0">
                <a:solidFill>
                  <a:srgbClr val="595959"/>
                </a:solidFill>
                <a:latin typeface="Arimo"/>
                <a:ea typeface="Arimo"/>
                <a:cs typeface="Arimo"/>
                <a:sym typeface="Arimo"/>
              </a:rPr>
              <a:t>連續值（二元、多元分類問題）。</a:t>
            </a:r>
            <a:endParaRPr lang="zh-TW" altLang="en-US" sz="2400" b="0" i="0" u="none" strike="noStrike" cap="none" dirty="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marL="882014" marR="0" lvl="1" indent="-412114" algn="l" rtl="0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Arial"/>
              <a:buChar char="○"/>
            </a:pPr>
            <a:r>
              <a:rPr lang="en-US" sz="2400" b="0" i="0" u="none" strike="noStrike" cap="none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Features </a:t>
            </a:r>
            <a:r>
              <a:rPr lang="zh-TW" altLang="en-US" sz="2400" b="0" i="0" u="none" strike="noStrike" cap="none" dirty="0">
                <a:solidFill>
                  <a:srgbClr val="595959"/>
                </a:solidFill>
                <a:latin typeface="Arimo"/>
                <a:ea typeface="Arimo"/>
                <a:cs typeface="Arimo"/>
                <a:sym typeface="Arimo"/>
              </a:rPr>
              <a:t>和 </a:t>
            </a:r>
            <a:r>
              <a:rPr lang="en-US" sz="2400" b="0" i="0" u="none" strike="noStrike" cap="none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Label</a:t>
            </a:r>
            <a:r>
              <a:rPr lang="zh-TW" altLang="en-US" sz="2400" b="0" i="0" u="none" strike="noStrike" cap="none" dirty="0">
                <a:solidFill>
                  <a:srgbClr val="595959"/>
                </a:solidFill>
                <a:latin typeface="Arimo"/>
                <a:ea typeface="Arimo"/>
                <a:cs typeface="Arimo"/>
                <a:sym typeface="Arimo"/>
              </a:rPr>
              <a:t>之間不必有線性關係，因為</a:t>
            </a:r>
            <a:r>
              <a:rPr lang="en-US" sz="2400" b="0" i="0" u="none" strike="noStrike" cap="none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Features</a:t>
            </a:r>
            <a:r>
              <a:rPr lang="zh-TW" altLang="en-US" sz="2400" b="0" i="0" u="none" strike="noStrike" cap="none" dirty="0">
                <a:solidFill>
                  <a:srgbClr val="595959"/>
                </a:solidFill>
                <a:latin typeface="Arimo"/>
                <a:ea typeface="Arimo"/>
                <a:cs typeface="Arimo"/>
                <a:sym typeface="Arimo"/>
              </a:rPr>
              <a:t>會做</a:t>
            </a:r>
            <a:r>
              <a:rPr lang="en-US" sz="2400" b="0" i="0" u="none" strike="noStrike" cap="none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non-linear</a:t>
            </a:r>
            <a:r>
              <a:rPr lang="zh-TW" altLang="en-US" sz="2400" b="0" i="0" u="none" strike="noStrike" cap="none" dirty="0">
                <a:solidFill>
                  <a:srgbClr val="595959"/>
                </a:solidFill>
                <a:latin typeface="Arimo"/>
                <a:ea typeface="Arimo"/>
                <a:cs typeface="Arimo"/>
                <a:sym typeface="Arimo"/>
              </a:rPr>
              <a:t>的</a:t>
            </a:r>
            <a:r>
              <a:rPr lang="en-US" sz="2400" b="0" i="0" u="none" strike="noStrike" cap="none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transform(sigmoid)</a:t>
            </a:r>
            <a:r>
              <a:rPr lang="en-US" sz="2400" b="0" i="0" u="none" strike="noStrike" cap="none" dirty="0">
                <a:solidFill>
                  <a:srgbClr val="595959"/>
                </a:solidFill>
                <a:latin typeface="Arimo"/>
                <a:ea typeface="Arimo"/>
                <a:cs typeface="Arimo"/>
                <a:sym typeface="Arimo"/>
              </a:rPr>
              <a:t>。</a:t>
            </a:r>
            <a:endParaRPr lang="en-US" sz="2400" b="0" i="0" u="none" strike="noStrike" cap="none" dirty="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endParaRPr lang="en-US" sz="27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5"/>
              </a:spcBef>
              <a:spcAft>
                <a:spcPts val="0"/>
              </a:spcAft>
              <a:buClr>
                <a:srgbClr val="000000"/>
              </a:buClr>
              <a:buSzPts val="3250"/>
              <a:buFont typeface="Arial"/>
              <a:buNone/>
            </a:pPr>
            <a:endParaRPr lang="en-US" sz="325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24815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lang="en-US" sz="2400" b="0" i="0" u="none" strike="noStrike" cap="none" dirty="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24815" marR="0" lvl="0" indent="-41211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Arial"/>
              <a:buChar char="●"/>
            </a:pPr>
            <a:r>
              <a:rPr lang="en-US" sz="2400" b="0" i="0" u="none" strike="noStrike" cap="none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Prediction</a:t>
            </a:r>
            <a:r>
              <a:rPr lang="en-US" sz="2400" b="0" i="0" u="none" strike="noStrike" cap="none" dirty="0">
                <a:solidFill>
                  <a:srgbClr val="595959"/>
                </a:solidFill>
                <a:latin typeface="Arimo"/>
                <a:ea typeface="Arimo"/>
                <a:cs typeface="Arimo"/>
                <a:sym typeface="Arimo"/>
              </a:rPr>
              <a:t>：</a:t>
            </a:r>
            <a:r>
              <a:rPr lang="en-US" sz="2400" b="0" i="0" u="none" strike="noStrike" cap="none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0~1</a:t>
            </a:r>
            <a:r>
              <a:rPr lang="zh-TW" altLang="en-US" sz="2400" b="0" i="0" u="none" strike="noStrike" cap="none" dirty="0">
                <a:solidFill>
                  <a:srgbClr val="595959"/>
                </a:solidFill>
                <a:latin typeface="Arimo"/>
                <a:ea typeface="Arimo"/>
                <a:cs typeface="Arimo"/>
                <a:sym typeface="Arimo"/>
              </a:rPr>
              <a:t>的機率值。</a:t>
            </a:r>
            <a:endParaRPr lang="zh-TW" altLang="en-US" sz="2400" b="0" i="0" u="none" strike="noStrike" cap="none" dirty="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39382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48478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90869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fficeplus.cn/Template/Home.shtml" TargetMode="External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Relationship Id="rId5" Type="http://schemas.microsoft.com/office/2007/relationships/hdphoto" Target="../media/hdphoto3.wdp"/><Relationship Id="rId4" Type="http://schemas.openxmlformats.org/officeDocument/2006/relationships/image" Target="../media/image13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7" Type="http://schemas.microsoft.com/office/2007/relationships/hdphoto" Target="../media/hdphoto3.wdp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3.png"/><Relationship Id="rId5" Type="http://schemas.openxmlformats.org/officeDocument/2006/relationships/hyperlink" Target="http://www.officeplus.cn/Template/Home.shtml" TargetMode="External"/><Relationship Id="rId4" Type="http://schemas.openxmlformats.org/officeDocument/2006/relationships/image" Target="../media/image16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 userDrawn="1"/>
        </p:nvSpPr>
        <p:spPr>
          <a:xfrm>
            <a:off x="356528" y="-2244295"/>
            <a:ext cx="11441772" cy="11441766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" name="椭圆 2"/>
          <p:cNvSpPr/>
          <p:nvPr userDrawn="1"/>
        </p:nvSpPr>
        <p:spPr>
          <a:xfrm>
            <a:off x="3789144" y="4551145"/>
            <a:ext cx="4613712" cy="461371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" name="椭圆 3"/>
          <p:cNvSpPr/>
          <p:nvPr userDrawn="1"/>
        </p:nvSpPr>
        <p:spPr>
          <a:xfrm>
            <a:off x="4222279" y="4960420"/>
            <a:ext cx="3747440" cy="374743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椭圆 4"/>
          <p:cNvSpPr/>
          <p:nvPr userDrawn="1"/>
        </p:nvSpPr>
        <p:spPr>
          <a:xfrm>
            <a:off x="4693915" y="5432056"/>
            <a:ext cx="2804166" cy="280416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cxnSp>
        <p:nvCxnSpPr>
          <p:cNvPr id="7" name="直接箭头连接符 6"/>
          <p:cNvCxnSpPr/>
          <p:nvPr userDrawn="1"/>
        </p:nvCxnSpPr>
        <p:spPr>
          <a:xfrm>
            <a:off x="3062868" y="3204389"/>
            <a:ext cx="6029093" cy="0"/>
          </a:xfrm>
          <a:prstGeom prst="straightConnector1">
            <a:avLst/>
          </a:prstGeom>
          <a:ln>
            <a:solidFill>
              <a:srgbClr val="E6CDAD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3327400" y="1123404"/>
            <a:ext cx="5537200" cy="2391424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16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2016</a:t>
            </a:r>
            <a:endParaRPr lang="zh-CN" altLang="en-US" dirty="0"/>
          </a:p>
        </p:txBody>
      </p:sp>
      <p:sp>
        <p:nvSpPr>
          <p:cNvPr id="14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2628900" y="3292990"/>
            <a:ext cx="6934200" cy="7571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4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物流行业公司年终总结</a:t>
            </a:r>
          </a:p>
        </p:txBody>
      </p:sp>
      <p:sp>
        <p:nvSpPr>
          <p:cNvPr id="15" name="文本占位符 11"/>
          <p:cNvSpPr>
            <a:spLocks noGrp="1"/>
          </p:cNvSpPr>
          <p:nvPr>
            <p:ph type="body" sz="quarter" idx="13" hasCustomPrompt="1"/>
          </p:nvPr>
        </p:nvSpPr>
        <p:spPr>
          <a:xfrm>
            <a:off x="3353733" y="4103389"/>
            <a:ext cx="5537200" cy="341632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18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PRESENTED BY OfficePLUS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3B5F092-6AAF-6C44-A747-FAB0F0A409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86534" y="5595813"/>
            <a:ext cx="818931" cy="818931"/>
          </a:xfrm>
          <a:prstGeom prst="rect">
            <a:avLst/>
          </a:prstGeom>
        </p:spPr>
      </p:pic>
      <p:sp>
        <p:nvSpPr>
          <p:cNvPr id="16" name="文本占位符 11">
            <a:extLst>
              <a:ext uri="{FF2B5EF4-FFF2-40B4-BE49-F238E27FC236}">
                <a16:creationId xmlns:a16="http://schemas.microsoft.com/office/drawing/2014/main" id="{E3E601F6-F35B-824B-A76E-D634F587673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93915" y="6407685"/>
            <a:ext cx="2804166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800" b="0">
                <a:solidFill>
                  <a:schemeClr val="accent4"/>
                </a:solidFill>
              </a:defRPr>
            </a:lvl1pPr>
          </a:lstStyle>
          <a:p>
            <a:pPr lvl="0"/>
            <a:r>
              <a:rPr lang="zh-TW" altLang="en-US" dirty="0"/>
              <a:t>第</a:t>
            </a:r>
            <a:r>
              <a:rPr lang="en-US" altLang="zh-TW" dirty="0"/>
              <a:t>12</a:t>
            </a:r>
            <a:r>
              <a:rPr lang="zh-TW" altLang="en-US" dirty="0"/>
              <a:t>屆 </a:t>
            </a:r>
            <a:r>
              <a:rPr lang="en-US" altLang="zh-CN" dirty="0" err="1"/>
              <a:t>iT</a:t>
            </a:r>
            <a:r>
              <a:rPr lang="zh-TW" altLang="en-US" dirty="0"/>
              <a:t>邦幫忙 鐵人賽</a:t>
            </a:r>
          </a:p>
        </p:txBody>
      </p:sp>
    </p:spTree>
    <p:extLst>
      <p:ext uri="{BB962C8B-B14F-4D97-AF65-F5344CB8AC3E}">
        <p14:creationId xmlns:p14="http://schemas.microsoft.com/office/powerpoint/2010/main" val="2982501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554DB237-C74A-4BA8-A097-6A053DD3C747}"/>
              </a:ext>
            </a:extLst>
          </p:cNvPr>
          <p:cNvSpPr/>
          <p:nvPr userDrawn="1"/>
        </p:nvSpPr>
        <p:spPr>
          <a:xfrm>
            <a:off x="440603" y="759873"/>
            <a:ext cx="17508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模板使用技巧</a:t>
            </a:r>
            <a:r>
              <a:rPr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 2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172DAD1-F67C-4AB8-ACEF-004237CB3D3F}"/>
              </a:ext>
            </a:extLst>
          </p:cNvPr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300B558-79C0-475E-84A0-11700A36CA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DFDE997-A67B-4FD0-B6AC-78D1EFE6348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1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E1E676E-E869-48CE-BFB9-1C7FC981B376}"/>
              </a:ext>
            </a:extLst>
          </p:cNvPr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随时添加模板样式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768A42A-9DCD-4784-A3EF-F1D80ADC183F}"/>
              </a:ext>
            </a:extLst>
          </p:cNvPr>
          <p:cNvSpPr txBox="1"/>
          <p:nvPr userDrawn="1"/>
        </p:nvSpPr>
        <p:spPr>
          <a:xfrm>
            <a:off x="333477" y="6061002"/>
            <a:ext cx="30107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选择“开始”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“新建幻灯片”；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F8689A3-CABF-445F-829F-6396154A55D1}"/>
              </a:ext>
            </a:extLst>
          </p:cNvPr>
          <p:cNvSpPr txBox="1"/>
          <p:nvPr userDrawn="1"/>
        </p:nvSpPr>
        <p:spPr>
          <a:xfrm>
            <a:off x="6360651" y="6061002"/>
            <a:ext cx="52565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选择你需要的页面，如封面页，目录页，副标题页，内容页等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D7C9996A-24BA-4EE9-BA5A-589E1841918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00878" y="24283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883175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关注服务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F3BB9638-2D2F-48B1-A8CF-673B237DCC17}"/>
              </a:ext>
            </a:extLst>
          </p:cNvPr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120C7C91-35F0-46E5-B511-2314CED2655F}"/>
              </a:ext>
            </a:extLst>
          </p:cNvPr>
          <p:cNvSpPr/>
          <p:nvPr userDrawn="1"/>
        </p:nvSpPr>
        <p:spPr>
          <a:xfrm>
            <a:off x="1079465" y="1527629"/>
            <a:ext cx="3802742" cy="3802742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 descr="图片包含 纵横字谜, 文字&#10;&#10;已生成极高可信度的说明">
            <a:extLst>
              <a:ext uri="{FF2B5EF4-FFF2-40B4-BE49-F238E27FC236}">
                <a16:creationId xmlns:a16="http://schemas.microsoft.com/office/drawing/2014/main" id="{25779B21-3BC1-4E47-8650-6B0E785B51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08065" y="1756229"/>
            <a:ext cx="3345542" cy="334554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43024A3-25F7-4B9A-9876-36F35421F6E6}"/>
              </a:ext>
            </a:extLst>
          </p:cNvPr>
          <p:cNvSpPr txBox="1"/>
          <p:nvPr userDrawn="1"/>
        </p:nvSpPr>
        <p:spPr>
          <a:xfrm>
            <a:off x="5239657" y="1566506"/>
            <a:ext cx="6013185" cy="35492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办公模板更新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微软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微信扫码关注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「 微软</a:t>
            </a:r>
            <a:r>
              <a:rPr lang="en-US" altLang="zh-CN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」服务号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7" name="图片 6">
            <a:hlinkClick r:id="rId3"/>
            <a:extLst>
              <a:ext uri="{FF2B5EF4-FFF2-40B4-BE49-F238E27FC236}">
                <a16:creationId xmlns:a16="http://schemas.microsoft.com/office/drawing/2014/main" id="{5524D02C-49CE-4D3D-8B89-07CEC3966F4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508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使用小程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3E71CC84-193F-4D28-98D9-17F9952F968C}"/>
              </a:ext>
            </a:extLst>
          </p:cNvPr>
          <p:cNvCxnSpPr/>
          <p:nvPr userDrawn="1"/>
        </p:nvCxnSpPr>
        <p:spPr>
          <a:xfrm>
            <a:off x="0" y="657288"/>
            <a:ext cx="12192000" cy="0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23A9F197-1133-4CEE-860F-85366976D0AC}"/>
              </a:ext>
            </a:extLst>
          </p:cNvPr>
          <p:cNvSpPr/>
          <p:nvPr userDrawn="1"/>
        </p:nvSpPr>
        <p:spPr>
          <a:xfrm>
            <a:off x="0" y="3091547"/>
            <a:ext cx="12192000" cy="3766453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AA954438-2CEB-4119-883B-8B9196F98504}"/>
              </a:ext>
            </a:extLst>
          </p:cNvPr>
          <p:cNvSpPr/>
          <p:nvPr userDrawn="1"/>
        </p:nvSpPr>
        <p:spPr>
          <a:xfrm>
            <a:off x="621395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4CD1A364-B227-4CFB-9287-6198C6C0443B}"/>
              </a:ext>
            </a:extLst>
          </p:cNvPr>
          <p:cNvSpPr/>
          <p:nvPr userDrawn="1"/>
        </p:nvSpPr>
        <p:spPr>
          <a:xfrm>
            <a:off x="4374467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EA6AD26-5781-4DAD-8C16-8C73B2C177AD}"/>
              </a:ext>
            </a:extLst>
          </p:cNvPr>
          <p:cNvSpPr txBox="1"/>
          <p:nvPr userDrawn="1"/>
        </p:nvSpPr>
        <p:spPr>
          <a:xfrm>
            <a:off x="1656327" y="286129"/>
            <a:ext cx="8879354" cy="6701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zh-CN" altLang="en-US" sz="3200" b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微信扫描小程序码，使用微软移动办公黑科技 </a:t>
            </a:r>
            <a:endParaRPr lang="en-US" sz="3200" b="1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72806FD0-33B9-40F1-B8F9-079524CA002C}"/>
              </a:ext>
            </a:extLst>
          </p:cNvPr>
          <p:cNvCxnSpPr>
            <a:cxnSpLocks/>
          </p:cNvCxnSpPr>
          <p:nvPr userDrawn="1"/>
        </p:nvCxnSpPr>
        <p:spPr>
          <a:xfrm flipH="1">
            <a:off x="1523089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159FFD7E-3944-43A3-A5DD-D8673483D044}"/>
              </a:ext>
            </a:extLst>
          </p:cNvPr>
          <p:cNvCxnSpPr>
            <a:cxnSpLocks/>
          </p:cNvCxnSpPr>
          <p:nvPr userDrawn="1"/>
        </p:nvCxnSpPr>
        <p:spPr>
          <a:xfrm flipH="1">
            <a:off x="10402443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C76706F4-B20C-489C-ACB9-010EF43FEF70}"/>
              </a:ext>
            </a:extLst>
          </p:cNvPr>
          <p:cNvSpPr/>
          <p:nvPr userDrawn="1"/>
        </p:nvSpPr>
        <p:spPr>
          <a:xfrm>
            <a:off x="8159751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C50F7A0F-4C8A-4DA1-8AA3-1810FF4E70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3924" t="13924" r="13924" b="13924"/>
          <a:stretch/>
        </p:blipFill>
        <p:spPr>
          <a:xfrm>
            <a:off x="4705130" y="1673081"/>
            <a:ext cx="2743200" cy="27432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260AD2DE-F13F-4332-90AE-87C7001EAD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4439" r="14439"/>
          <a:stretch/>
        </p:blipFill>
        <p:spPr>
          <a:xfrm>
            <a:off x="8519321" y="1673081"/>
            <a:ext cx="2743200" cy="27432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19418449-E7C2-4E37-8045-DD4782B1252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80965" y="1673081"/>
            <a:ext cx="2743200" cy="2743200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9A11A6D6-1DBD-4A10-8942-D3DDC4E182E9}"/>
              </a:ext>
            </a:extLst>
          </p:cNvPr>
          <p:cNvSpPr txBox="1"/>
          <p:nvPr userDrawn="1"/>
        </p:nvSpPr>
        <p:spPr>
          <a:xfrm>
            <a:off x="987447" y="5138740"/>
            <a:ext cx="2730235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在微信访问</a:t>
            </a:r>
            <a:r>
              <a:rPr lang="en-US" altLang="zh-CN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OneDrive</a:t>
            </a: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</a:t>
            </a:r>
            <a:r>
              <a:rPr lang="en-US" altLang="zh-CN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</a:t>
            </a:r>
            <a:endParaRPr lang="en-US" sz="2000" b="1" kern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274E825-3465-469E-BD06-097F250CA889}"/>
              </a:ext>
            </a:extLst>
          </p:cNvPr>
          <p:cNvSpPr txBox="1"/>
          <p:nvPr userDrawn="1"/>
        </p:nvSpPr>
        <p:spPr>
          <a:xfrm>
            <a:off x="4862328" y="5138740"/>
            <a:ext cx="2467342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让你的文档会说话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微软听听文档 」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4EC4AC92-2800-4841-84A3-26E495F2D178}"/>
              </a:ext>
            </a:extLst>
          </p:cNvPr>
          <p:cNvSpPr txBox="1"/>
          <p:nvPr userDrawn="1"/>
        </p:nvSpPr>
        <p:spPr>
          <a:xfrm>
            <a:off x="8644425" y="5138740"/>
            <a:ext cx="2492990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你的文档创作小助手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微软小蜜 」</a:t>
            </a: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F3D082CA-914B-42B8-A86E-16893B7234C9}"/>
              </a:ext>
            </a:extLst>
          </p:cNvPr>
          <p:cNvCxnSpPr/>
          <p:nvPr userDrawn="1"/>
        </p:nvCxnSpPr>
        <p:spPr>
          <a:xfrm>
            <a:off x="419803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5421E3BB-42AC-4DCD-9031-7215136A1844}"/>
              </a:ext>
            </a:extLst>
          </p:cNvPr>
          <p:cNvCxnSpPr/>
          <p:nvPr userDrawn="1"/>
        </p:nvCxnSpPr>
        <p:spPr>
          <a:xfrm>
            <a:off x="797621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>
            <a:hlinkClick r:id="rId5"/>
            <a:extLst>
              <a:ext uri="{FF2B5EF4-FFF2-40B4-BE49-F238E27FC236}">
                <a16:creationId xmlns:a16="http://schemas.microsoft.com/office/drawing/2014/main" id="{46C855E7-2DCA-4970-A954-7CB7F69FADA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830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345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字体使用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行距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背景图片出处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4239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英文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Arial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中文 微软雅黑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正文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1.3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cn.bing.com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本网站所提供的任何信息内容（包括但不限于 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PPT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模板、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Word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文档、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Excel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图表、图片素材等）均受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中华人民共和国著作权法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信息网络传播权保护条例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(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包括图片或图表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)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不得被全部或部分的复制、传播、销售，否则将承担法律责任。</a:t>
            </a: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41209193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三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箭头连接符 1"/>
          <p:cNvCxnSpPr/>
          <p:nvPr userDrawn="1"/>
        </p:nvCxnSpPr>
        <p:spPr>
          <a:xfrm>
            <a:off x="353896" y="1196273"/>
            <a:ext cx="11503142" cy="0"/>
          </a:xfrm>
          <a:prstGeom prst="straightConnector1">
            <a:avLst/>
          </a:prstGeom>
          <a:ln>
            <a:solidFill>
              <a:schemeClr val="accent1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占位符 11"/>
          <p:cNvSpPr>
            <a:spLocks noGrp="1"/>
          </p:cNvSpPr>
          <p:nvPr>
            <p:ph type="body" sz="quarter" idx="10" hasCustomPrompt="1"/>
          </p:nvPr>
        </p:nvSpPr>
        <p:spPr>
          <a:xfrm>
            <a:off x="353896" y="409679"/>
            <a:ext cx="5537200" cy="59093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l">
              <a:buNone/>
              <a:defRPr sz="3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目錄</a:t>
            </a:r>
            <a:endParaRPr lang="en-US" altLang="zh-CN" dirty="0"/>
          </a:p>
        </p:txBody>
      </p:sp>
      <p:sp>
        <p:nvSpPr>
          <p:cNvPr id="2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310121" y="1537003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3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1416990" y="1568746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標題</a:t>
            </a:r>
          </a:p>
        </p:txBody>
      </p:sp>
      <p:sp>
        <p:nvSpPr>
          <p:cNvPr id="24" name="文本占位符 11"/>
          <p:cNvSpPr>
            <a:spLocks noGrp="1"/>
          </p:cNvSpPr>
          <p:nvPr>
            <p:ph type="body" sz="quarter" idx="13" hasCustomPrompt="1"/>
          </p:nvPr>
        </p:nvSpPr>
        <p:spPr>
          <a:xfrm>
            <a:off x="1416989" y="1865975"/>
            <a:ext cx="4474107" cy="47269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TW" altLang="en-US" dirty="0"/>
              <a:t>標題數字等都可以通過點擊和重新輸入進行更改，頂部“開始”面板中可以對字體，字號，顏色，行距等進行修改。建議正文</a:t>
            </a:r>
            <a:r>
              <a:rPr lang="en-US" altLang="zh-TW" dirty="0"/>
              <a:t>10-16</a:t>
            </a:r>
            <a:r>
              <a:rPr lang="zh-TW" altLang="en-US" dirty="0"/>
              <a:t>號字，</a:t>
            </a:r>
            <a:r>
              <a:rPr lang="en-US" altLang="zh-TW" dirty="0"/>
              <a:t>1.3</a:t>
            </a:r>
            <a:r>
              <a:rPr lang="zh-TW" altLang="en-US" dirty="0"/>
              <a:t>倍字間距。</a:t>
            </a:r>
            <a:endParaRPr lang="zh-CN" altLang="en-US" dirty="0"/>
          </a:p>
        </p:txBody>
      </p:sp>
      <p:sp>
        <p:nvSpPr>
          <p:cNvPr id="25" name="文本占位符 11"/>
          <p:cNvSpPr>
            <a:spLocks noGrp="1"/>
          </p:cNvSpPr>
          <p:nvPr>
            <p:ph type="body" sz="quarter" idx="14" hasCustomPrompt="1"/>
          </p:nvPr>
        </p:nvSpPr>
        <p:spPr>
          <a:xfrm>
            <a:off x="310121" y="2800940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6" name="文本占位符 11"/>
          <p:cNvSpPr>
            <a:spLocks noGrp="1"/>
          </p:cNvSpPr>
          <p:nvPr>
            <p:ph type="body" sz="quarter" idx="15" hasCustomPrompt="1"/>
          </p:nvPr>
        </p:nvSpPr>
        <p:spPr>
          <a:xfrm>
            <a:off x="310121" y="4060608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8" name="文本占位符 11"/>
          <p:cNvSpPr>
            <a:spLocks noGrp="1"/>
          </p:cNvSpPr>
          <p:nvPr>
            <p:ph type="body" sz="quarter" idx="17" hasCustomPrompt="1"/>
          </p:nvPr>
        </p:nvSpPr>
        <p:spPr>
          <a:xfrm>
            <a:off x="1416990" y="2851498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標題</a:t>
            </a:r>
          </a:p>
        </p:txBody>
      </p:sp>
      <p:sp>
        <p:nvSpPr>
          <p:cNvPr id="29" name="文本占位符 11"/>
          <p:cNvSpPr>
            <a:spLocks noGrp="1"/>
          </p:cNvSpPr>
          <p:nvPr>
            <p:ph type="body" sz="quarter" idx="18" hasCustomPrompt="1"/>
          </p:nvPr>
        </p:nvSpPr>
        <p:spPr>
          <a:xfrm>
            <a:off x="1416989" y="3148727"/>
            <a:ext cx="4474107" cy="47269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TW" altLang="en-US" dirty="0"/>
              <a:t>標題數字等都可以通過點擊和重新輸入進行更改，頂部“開始”面板中可以對字體，字號，顏色，行距等進行修改。建議正文</a:t>
            </a:r>
            <a:r>
              <a:rPr lang="en-US" altLang="zh-TW" dirty="0"/>
              <a:t>10-16</a:t>
            </a:r>
            <a:r>
              <a:rPr lang="zh-TW" altLang="en-US" dirty="0"/>
              <a:t>號字，</a:t>
            </a:r>
            <a:r>
              <a:rPr lang="en-US" altLang="zh-TW" dirty="0"/>
              <a:t>1.3</a:t>
            </a:r>
            <a:r>
              <a:rPr lang="zh-TW" altLang="en-US" dirty="0"/>
              <a:t>倍字間距。</a:t>
            </a:r>
            <a:endParaRPr lang="zh-CN" altLang="en-US" dirty="0"/>
          </a:p>
        </p:txBody>
      </p:sp>
      <p:sp>
        <p:nvSpPr>
          <p:cNvPr id="30" name="文本占位符 11"/>
          <p:cNvSpPr>
            <a:spLocks noGrp="1"/>
          </p:cNvSpPr>
          <p:nvPr>
            <p:ph type="body" sz="quarter" idx="19" hasCustomPrompt="1"/>
          </p:nvPr>
        </p:nvSpPr>
        <p:spPr>
          <a:xfrm>
            <a:off x="1416990" y="4111166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標題</a:t>
            </a:r>
          </a:p>
        </p:txBody>
      </p:sp>
      <p:sp>
        <p:nvSpPr>
          <p:cNvPr id="31" name="文本占位符 11"/>
          <p:cNvSpPr>
            <a:spLocks noGrp="1"/>
          </p:cNvSpPr>
          <p:nvPr>
            <p:ph type="body" sz="quarter" idx="20" hasCustomPrompt="1"/>
          </p:nvPr>
        </p:nvSpPr>
        <p:spPr>
          <a:xfrm>
            <a:off x="1416989" y="4408395"/>
            <a:ext cx="4474107" cy="47269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TW" altLang="en-US" dirty="0"/>
              <a:t>標題數字等都可以通過點擊和重新輸入進行更改，頂部“開始”面板中可以對字體，字號，顏色，行距等進行修改。建議正文</a:t>
            </a:r>
            <a:r>
              <a:rPr lang="en-US" altLang="zh-TW" dirty="0"/>
              <a:t>10-16</a:t>
            </a:r>
            <a:r>
              <a:rPr lang="zh-TW" altLang="en-US" dirty="0"/>
              <a:t>號字，</a:t>
            </a:r>
            <a:r>
              <a:rPr lang="en-US" altLang="zh-TW" dirty="0"/>
              <a:t>1.3</a:t>
            </a:r>
            <a:r>
              <a:rPr lang="zh-TW" altLang="en-US" dirty="0"/>
              <a:t>倍字間距。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279698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四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箭头连接符 1"/>
          <p:cNvCxnSpPr/>
          <p:nvPr userDrawn="1"/>
        </p:nvCxnSpPr>
        <p:spPr>
          <a:xfrm>
            <a:off x="353896" y="1196273"/>
            <a:ext cx="11503142" cy="0"/>
          </a:xfrm>
          <a:prstGeom prst="straightConnector1">
            <a:avLst/>
          </a:prstGeom>
          <a:ln>
            <a:solidFill>
              <a:schemeClr val="accent1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占位符 11"/>
          <p:cNvSpPr>
            <a:spLocks noGrp="1"/>
          </p:cNvSpPr>
          <p:nvPr>
            <p:ph type="body" sz="quarter" idx="10" hasCustomPrompt="1"/>
          </p:nvPr>
        </p:nvSpPr>
        <p:spPr>
          <a:xfrm>
            <a:off x="353896" y="409679"/>
            <a:ext cx="5537200" cy="59093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l">
              <a:buNone/>
              <a:defRPr sz="3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目录 </a:t>
            </a:r>
            <a:r>
              <a:rPr lang="en-US" altLang="zh-CN" dirty="0"/>
              <a:t>CONTENT</a:t>
            </a:r>
          </a:p>
        </p:txBody>
      </p:sp>
      <p:sp>
        <p:nvSpPr>
          <p:cNvPr id="2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310121" y="1537003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3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1416990" y="1568746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24" name="文本占位符 11"/>
          <p:cNvSpPr>
            <a:spLocks noGrp="1"/>
          </p:cNvSpPr>
          <p:nvPr>
            <p:ph type="body" sz="quarter" idx="13" hasCustomPrompt="1"/>
          </p:nvPr>
        </p:nvSpPr>
        <p:spPr>
          <a:xfrm>
            <a:off x="1416989" y="1865975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25" name="文本占位符 11"/>
          <p:cNvSpPr>
            <a:spLocks noGrp="1"/>
          </p:cNvSpPr>
          <p:nvPr>
            <p:ph type="body" sz="quarter" idx="14" hasCustomPrompt="1"/>
          </p:nvPr>
        </p:nvSpPr>
        <p:spPr>
          <a:xfrm>
            <a:off x="310121" y="2800940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6" name="文本占位符 11"/>
          <p:cNvSpPr>
            <a:spLocks noGrp="1"/>
          </p:cNvSpPr>
          <p:nvPr>
            <p:ph type="body" sz="quarter" idx="15" hasCustomPrompt="1"/>
          </p:nvPr>
        </p:nvSpPr>
        <p:spPr>
          <a:xfrm>
            <a:off x="310121" y="4060608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7" name="文本占位符 11"/>
          <p:cNvSpPr>
            <a:spLocks noGrp="1"/>
          </p:cNvSpPr>
          <p:nvPr>
            <p:ph type="body" sz="quarter" idx="16" hasCustomPrompt="1"/>
          </p:nvPr>
        </p:nvSpPr>
        <p:spPr>
          <a:xfrm>
            <a:off x="310121" y="5314635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8" name="文本占位符 11"/>
          <p:cNvSpPr>
            <a:spLocks noGrp="1"/>
          </p:cNvSpPr>
          <p:nvPr>
            <p:ph type="body" sz="quarter" idx="17" hasCustomPrompt="1"/>
          </p:nvPr>
        </p:nvSpPr>
        <p:spPr>
          <a:xfrm>
            <a:off x="1416990" y="2851498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29" name="文本占位符 11"/>
          <p:cNvSpPr>
            <a:spLocks noGrp="1"/>
          </p:cNvSpPr>
          <p:nvPr>
            <p:ph type="body" sz="quarter" idx="18" hasCustomPrompt="1"/>
          </p:nvPr>
        </p:nvSpPr>
        <p:spPr>
          <a:xfrm>
            <a:off x="1416989" y="3148727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30" name="文本占位符 11"/>
          <p:cNvSpPr>
            <a:spLocks noGrp="1"/>
          </p:cNvSpPr>
          <p:nvPr>
            <p:ph type="body" sz="quarter" idx="19" hasCustomPrompt="1"/>
          </p:nvPr>
        </p:nvSpPr>
        <p:spPr>
          <a:xfrm>
            <a:off x="1416990" y="4111166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31" name="文本占位符 11"/>
          <p:cNvSpPr>
            <a:spLocks noGrp="1"/>
          </p:cNvSpPr>
          <p:nvPr>
            <p:ph type="body" sz="quarter" idx="20" hasCustomPrompt="1"/>
          </p:nvPr>
        </p:nvSpPr>
        <p:spPr>
          <a:xfrm>
            <a:off x="1416989" y="4408395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32" name="文本占位符 11"/>
          <p:cNvSpPr>
            <a:spLocks noGrp="1"/>
          </p:cNvSpPr>
          <p:nvPr>
            <p:ph type="body" sz="quarter" idx="21" hasCustomPrompt="1"/>
          </p:nvPr>
        </p:nvSpPr>
        <p:spPr>
          <a:xfrm>
            <a:off x="1416990" y="5365705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33" name="文本占位符 11"/>
          <p:cNvSpPr>
            <a:spLocks noGrp="1"/>
          </p:cNvSpPr>
          <p:nvPr>
            <p:ph type="body" sz="quarter" idx="22" hasCustomPrompt="1"/>
          </p:nvPr>
        </p:nvSpPr>
        <p:spPr>
          <a:xfrm>
            <a:off x="1416989" y="5662934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</p:spTree>
    <p:extLst>
      <p:ext uri="{BB962C8B-B14F-4D97-AF65-F5344CB8AC3E}">
        <p14:creationId xmlns:p14="http://schemas.microsoft.com/office/powerpoint/2010/main" val="22661991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五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箭头连接符 1"/>
          <p:cNvCxnSpPr/>
          <p:nvPr userDrawn="1"/>
        </p:nvCxnSpPr>
        <p:spPr>
          <a:xfrm>
            <a:off x="353896" y="1196273"/>
            <a:ext cx="11503142" cy="0"/>
          </a:xfrm>
          <a:prstGeom prst="straightConnector1">
            <a:avLst/>
          </a:prstGeom>
          <a:ln>
            <a:solidFill>
              <a:schemeClr val="accent1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占位符 11"/>
          <p:cNvSpPr>
            <a:spLocks noGrp="1"/>
          </p:cNvSpPr>
          <p:nvPr>
            <p:ph type="body" sz="quarter" idx="10" hasCustomPrompt="1"/>
          </p:nvPr>
        </p:nvSpPr>
        <p:spPr>
          <a:xfrm>
            <a:off x="353896" y="409679"/>
            <a:ext cx="5537200" cy="59093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l">
              <a:buNone/>
              <a:defRPr sz="3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目录 </a:t>
            </a:r>
            <a:r>
              <a:rPr lang="en-US" altLang="zh-CN" dirty="0"/>
              <a:t>CONTENT</a:t>
            </a:r>
          </a:p>
        </p:txBody>
      </p:sp>
      <p:sp>
        <p:nvSpPr>
          <p:cNvPr id="2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310121" y="1537003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3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1416990" y="1568746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24" name="文本占位符 11"/>
          <p:cNvSpPr>
            <a:spLocks noGrp="1"/>
          </p:cNvSpPr>
          <p:nvPr>
            <p:ph type="body" sz="quarter" idx="13" hasCustomPrompt="1"/>
          </p:nvPr>
        </p:nvSpPr>
        <p:spPr>
          <a:xfrm>
            <a:off x="1416989" y="1865975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25" name="文本占位符 11"/>
          <p:cNvSpPr>
            <a:spLocks noGrp="1"/>
          </p:cNvSpPr>
          <p:nvPr>
            <p:ph type="body" sz="quarter" idx="14" hasCustomPrompt="1"/>
          </p:nvPr>
        </p:nvSpPr>
        <p:spPr>
          <a:xfrm>
            <a:off x="310121" y="2464150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8" name="文本占位符 11"/>
          <p:cNvSpPr>
            <a:spLocks noGrp="1"/>
          </p:cNvSpPr>
          <p:nvPr>
            <p:ph type="body" sz="quarter" idx="17" hasCustomPrompt="1"/>
          </p:nvPr>
        </p:nvSpPr>
        <p:spPr>
          <a:xfrm>
            <a:off x="1416990" y="2514708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29" name="文本占位符 11"/>
          <p:cNvSpPr>
            <a:spLocks noGrp="1"/>
          </p:cNvSpPr>
          <p:nvPr>
            <p:ph type="body" sz="quarter" idx="18" hasCustomPrompt="1"/>
          </p:nvPr>
        </p:nvSpPr>
        <p:spPr>
          <a:xfrm>
            <a:off x="1416989" y="2811937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17" name="文本占位符 11"/>
          <p:cNvSpPr>
            <a:spLocks noGrp="1"/>
          </p:cNvSpPr>
          <p:nvPr>
            <p:ph type="body" sz="quarter" idx="19" hasCustomPrompt="1"/>
          </p:nvPr>
        </p:nvSpPr>
        <p:spPr>
          <a:xfrm>
            <a:off x="310121" y="3394212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18" name="文本占位符 11"/>
          <p:cNvSpPr>
            <a:spLocks noGrp="1"/>
          </p:cNvSpPr>
          <p:nvPr>
            <p:ph type="body" sz="quarter" idx="20" hasCustomPrompt="1"/>
          </p:nvPr>
        </p:nvSpPr>
        <p:spPr>
          <a:xfrm>
            <a:off x="1416990" y="3425955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19" name="文本占位符 11"/>
          <p:cNvSpPr>
            <a:spLocks noGrp="1"/>
          </p:cNvSpPr>
          <p:nvPr>
            <p:ph type="body" sz="quarter" idx="21" hasCustomPrompt="1"/>
          </p:nvPr>
        </p:nvSpPr>
        <p:spPr>
          <a:xfrm>
            <a:off x="1416989" y="3723184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34" name="文本占位符 11"/>
          <p:cNvSpPr>
            <a:spLocks noGrp="1"/>
          </p:cNvSpPr>
          <p:nvPr>
            <p:ph type="body" sz="quarter" idx="22" hasCustomPrompt="1"/>
          </p:nvPr>
        </p:nvSpPr>
        <p:spPr>
          <a:xfrm>
            <a:off x="310121" y="4321359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35" name="文本占位符 11"/>
          <p:cNvSpPr>
            <a:spLocks noGrp="1"/>
          </p:cNvSpPr>
          <p:nvPr>
            <p:ph type="body" sz="quarter" idx="23" hasCustomPrompt="1"/>
          </p:nvPr>
        </p:nvSpPr>
        <p:spPr>
          <a:xfrm>
            <a:off x="1416990" y="4371917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36" name="文本占位符 11"/>
          <p:cNvSpPr>
            <a:spLocks noGrp="1"/>
          </p:cNvSpPr>
          <p:nvPr>
            <p:ph type="body" sz="quarter" idx="24" hasCustomPrompt="1"/>
          </p:nvPr>
        </p:nvSpPr>
        <p:spPr>
          <a:xfrm>
            <a:off x="1416989" y="4669146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37" name="文本占位符 11"/>
          <p:cNvSpPr>
            <a:spLocks noGrp="1"/>
          </p:cNvSpPr>
          <p:nvPr>
            <p:ph type="body" sz="quarter" idx="25" hasCustomPrompt="1"/>
          </p:nvPr>
        </p:nvSpPr>
        <p:spPr>
          <a:xfrm>
            <a:off x="310121" y="5214595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38" name="文本占位符 11"/>
          <p:cNvSpPr>
            <a:spLocks noGrp="1"/>
          </p:cNvSpPr>
          <p:nvPr>
            <p:ph type="body" sz="quarter" idx="26" hasCustomPrompt="1"/>
          </p:nvPr>
        </p:nvSpPr>
        <p:spPr>
          <a:xfrm>
            <a:off x="1416990" y="5265153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39" name="文本占位符 11"/>
          <p:cNvSpPr>
            <a:spLocks noGrp="1"/>
          </p:cNvSpPr>
          <p:nvPr>
            <p:ph type="body" sz="quarter" idx="27" hasCustomPrompt="1"/>
          </p:nvPr>
        </p:nvSpPr>
        <p:spPr>
          <a:xfrm>
            <a:off x="1416989" y="5562382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</p:spTree>
    <p:extLst>
      <p:ext uri="{BB962C8B-B14F-4D97-AF65-F5344CB8AC3E}">
        <p14:creationId xmlns:p14="http://schemas.microsoft.com/office/powerpoint/2010/main" val="7149255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3108960" y="4051335"/>
            <a:ext cx="5974080" cy="5974078"/>
          </a:xfrm>
          <a:prstGeom prst="ellipse">
            <a:avLst/>
          </a:prstGeom>
          <a:solidFill>
            <a:schemeClr val="accent1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 userDrawn="1"/>
        </p:nvSpPr>
        <p:spPr>
          <a:xfrm>
            <a:off x="2877953" y="5669279"/>
            <a:ext cx="941121" cy="941121"/>
          </a:xfrm>
          <a:prstGeom prst="ellipse">
            <a:avLst/>
          </a:prstGeom>
          <a:solidFill>
            <a:schemeClr val="accent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 userDrawn="1"/>
        </p:nvSpPr>
        <p:spPr>
          <a:xfrm flipV="1">
            <a:off x="2506883" y="5483744"/>
            <a:ext cx="371070" cy="371070"/>
          </a:xfrm>
          <a:prstGeom prst="ellipse">
            <a:avLst/>
          </a:prstGeom>
          <a:solidFill>
            <a:schemeClr val="accent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 userDrawn="1"/>
        </p:nvSpPr>
        <p:spPr>
          <a:xfrm flipV="1">
            <a:off x="2759795" y="4785414"/>
            <a:ext cx="698330" cy="698330"/>
          </a:xfrm>
          <a:prstGeom prst="ellipse">
            <a:avLst/>
          </a:prstGeom>
          <a:solidFill>
            <a:schemeClr val="accent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箭头连接符 8"/>
          <p:cNvCxnSpPr/>
          <p:nvPr userDrawn="1"/>
        </p:nvCxnSpPr>
        <p:spPr>
          <a:xfrm>
            <a:off x="4361395" y="5484518"/>
            <a:ext cx="3479180" cy="26766"/>
          </a:xfrm>
          <a:prstGeom prst="straightConnector1">
            <a:avLst/>
          </a:prstGeom>
          <a:ln>
            <a:solidFill>
              <a:schemeClr val="bg1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4434171" y="4468098"/>
            <a:ext cx="3323657" cy="108952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Part 1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3327399" y="5603971"/>
            <a:ext cx="5537200" cy="1006429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6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kern="0" dirty="0"/>
              <a:t>工作回顧</a:t>
            </a:r>
          </a:p>
        </p:txBody>
      </p:sp>
    </p:spTree>
    <p:extLst>
      <p:ext uri="{BB962C8B-B14F-4D97-AF65-F5344CB8AC3E}">
        <p14:creationId xmlns:p14="http://schemas.microsoft.com/office/powerpoint/2010/main" val="4511426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占位符 11"/>
          <p:cNvSpPr>
            <a:spLocks noGrp="1"/>
          </p:cNvSpPr>
          <p:nvPr>
            <p:ph type="body" sz="quarter" idx="10" hasCustomPrompt="1"/>
          </p:nvPr>
        </p:nvSpPr>
        <p:spPr>
          <a:xfrm>
            <a:off x="992875" y="245402"/>
            <a:ext cx="9315782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 b="1">
                <a:solidFill>
                  <a:schemeClr val="accent3">
                    <a:lumMod val="2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新增標題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59DF8AF-F7BC-464A-963A-E815F73D943A}"/>
              </a:ext>
            </a:extLst>
          </p:cNvPr>
          <p:cNvSpPr/>
          <p:nvPr userDrawn="1"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3D448E-F027-6540-838F-D9E2AE199B2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91900" y="6159500"/>
            <a:ext cx="635000" cy="635000"/>
          </a:xfrm>
          <a:prstGeom prst="ellipse">
            <a:avLst/>
          </a:prstGeom>
          <a:ln w="19050" cap="rnd">
            <a:solidFill>
              <a:srgbClr val="333333"/>
            </a:solidFill>
          </a:ln>
          <a:effectLst>
            <a:outerShdw blurRad="381000" dist="292100" dir="5400000" sx="36000" sy="36000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9" name="Intelligent Information Retrieval Laboratory">
            <a:extLst>
              <a:ext uri="{FF2B5EF4-FFF2-40B4-BE49-F238E27FC236}">
                <a16:creationId xmlns:a16="http://schemas.microsoft.com/office/drawing/2014/main" id="{5E6F16E5-D28B-0E43-BD8C-EBB042CBDF03}"/>
              </a:ext>
            </a:extLst>
          </p:cNvPr>
          <p:cNvSpPr txBox="1"/>
          <p:nvPr userDrawn="1"/>
        </p:nvSpPr>
        <p:spPr>
          <a:xfrm>
            <a:off x="165101" y="6420527"/>
            <a:ext cx="2590800" cy="45204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 numCol="1" anchor="ctr">
            <a:spAutoFit/>
          </a:bodyPr>
          <a:lstStyle>
            <a:lvl1pPr algn="l" defTabSz="821531">
              <a:defRPr sz="2400" b="0">
                <a:solidFill>
                  <a:srgbClr val="FFFFFF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r>
              <a:rPr kumimoji="0" lang="zh-TW" alt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第</a:t>
            </a:r>
            <a:r>
              <a:rPr kumimoji="0" lang="en-US" altLang="zh-TW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12</a:t>
            </a:r>
            <a:r>
              <a:rPr kumimoji="0" lang="zh-TW" alt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屆 </a:t>
            </a:r>
            <a:r>
              <a:rPr kumimoji="0" lang="en-US" sz="2000" b="0" i="0" u="none" strike="noStrike" cap="none" spc="0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iT</a:t>
            </a:r>
            <a:r>
              <a:rPr kumimoji="0" lang="zh-TW" altLang="en-US" sz="18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邦</a:t>
            </a:r>
            <a:r>
              <a:rPr kumimoji="0" lang="zh-TW" altLang="en-US" sz="1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幫忙</a:t>
            </a:r>
            <a:r>
              <a:rPr kumimoji="0" lang="zh-TW" altLang="en-US" sz="18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 鐵人賽</a:t>
            </a:r>
            <a:endParaRPr sz="1800" dirty="0"/>
          </a:p>
        </p:txBody>
      </p:sp>
      <p:sp>
        <p:nvSpPr>
          <p:cNvPr id="22" name="Intelligent Information Retrieval Laboratory">
            <a:extLst>
              <a:ext uri="{FF2B5EF4-FFF2-40B4-BE49-F238E27FC236}">
                <a16:creationId xmlns:a16="http://schemas.microsoft.com/office/drawing/2014/main" id="{09812CDF-D245-2149-A588-0CC7A5F784A4}"/>
              </a:ext>
            </a:extLst>
          </p:cNvPr>
          <p:cNvSpPr txBox="1"/>
          <p:nvPr userDrawn="1"/>
        </p:nvSpPr>
        <p:spPr>
          <a:xfrm>
            <a:off x="7721600" y="6434154"/>
            <a:ext cx="1219200" cy="3904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 numCol="1" anchor="ctr">
            <a:spAutoFit/>
          </a:bodyPr>
          <a:lstStyle>
            <a:lvl1pPr algn="l" defTabSz="821531">
              <a:defRPr sz="2400" b="0">
                <a:solidFill>
                  <a:srgbClr val="FFFFFF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r>
              <a:rPr kumimoji="0" lang="zh-TW" alt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影片教學組</a:t>
            </a:r>
            <a:endParaRPr sz="1800" dirty="0"/>
          </a:p>
        </p:txBody>
      </p:sp>
      <p:pic>
        <p:nvPicPr>
          <p:cNvPr id="1028" name="Picture 4" descr="Youtube logo | Logok">
            <a:extLst>
              <a:ext uri="{FF2B5EF4-FFF2-40B4-BE49-F238E27FC236}">
                <a16:creationId xmlns:a16="http://schemas.microsoft.com/office/drawing/2014/main" id="{3E95639D-1946-2F42-8AF5-4252EF9D19D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7901" y="6269350"/>
            <a:ext cx="914400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4650D5BE-C0A8-2045-9592-EFFD38D0FC9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/>
          <a:srcRect/>
          <a:stretch/>
        </p:blipFill>
        <p:spPr bwMode="auto">
          <a:xfrm>
            <a:off x="9282299" y="5865999"/>
            <a:ext cx="1526800" cy="152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Intelligent Information Retrieval Laboratory">
            <a:extLst>
              <a:ext uri="{FF2B5EF4-FFF2-40B4-BE49-F238E27FC236}">
                <a16:creationId xmlns:a16="http://schemas.microsoft.com/office/drawing/2014/main" id="{D788CA4D-AC32-DA46-B29E-55DB6CC6FD03}"/>
              </a:ext>
            </a:extLst>
          </p:cNvPr>
          <p:cNvSpPr txBox="1"/>
          <p:nvPr userDrawn="1"/>
        </p:nvSpPr>
        <p:spPr>
          <a:xfrm>
            <a:off x="9481250" y="6437363"/>
            <a:ext cx="1219200" cy="3904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 numCol="1" anchor="ctr">
            <a:spAutoFit/>
          </a:bodyPr>
          <a:lstStyle>
            <a:lvl1pPr algn="l" defTabSz="821531">
              <a:defRPr sz="2400" b="0">
                <a:solidFill>
                  <a:srgbClr val="FFFFFF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r>
              <a:rPr kumimoji="0" lang="en-US" altLang="zh-TW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10</a:t>
            </a:r>
            <a:r>
              <a:rPr kumimoji="0" lang="zh-TW" alt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程式中</a:t>
            </a:r>
            <a:endParaRPr sz="1800" dirty="0"/>
          </a:p>
        </p:txBody>
      </p:sp>
      <p:sp>
        <p:nvSpPr>
          <p:cNvPr id="28" name="幻燈片編號">
            <a:extLst>
              <a:ext uri="{FF2B5EF4-FFF2-40B4-BE49-F238E27FC236}">
                <a16:creationId xmlns:a16="http://schemas.microsoft.com/office/drawing/2014/main" id="{55FA7910-9027-6341-856E-9C914D4D83E7}"/>
              </a:ext>
            </a:extLst>
          </p:cNvPr>
          <p:cNvSpPr txBox="1">
            <a:spLocks/>
          </p:cNvSpPr>
          <p:nvPr userDrawn="1"/>
        </p:nvSpPr>
        <p:spPr>
          <a:xfrm>
            <a:off x="10908574" y="6484620"/>
            <a:ext cx="383850" cy="373380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defRPr sz="1800" b="1" kern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TW" sz="1400" b="0" smtClean="0"/>
              <a:pPr/>
              <a:t>‹#›</a:t>
            </a:fld>
            <a:endParaRPr lang="en-TW" b="0" dirty="0"/>
          </a:p>
        </p:txBody>
      </p:sp>
      <p:sp>
        <p:nvSpPr>
          <p:cNvPr id="15" name="平行四边形 4">
            <a:extLst>
              <a:ext uri="{FF2B5EF4-FFF2-40B4-BE49-F238E27FC236}">
                <a16:creationId xmlns:a16="http://schemas.microsoft.com/office/drawing/2014/main" id="{73AB533F-F50F-CF47-8458-8A525E38F16A}"/>
              </a:ext>
            </a:extLst>
          </p:cNvPr>
          <p:cNvSpPr/>
          <p:nvPr userDrawn="1"/>
        </p:nvSpPr>
        <p:spPr>
          <a:xfrm>
            <a:off x="744124" y="279736"/>
            <a:ext cx="288310" cy="431801"/>
          </a:xfrm>
          <a:prstGeom prst="parallelogram">
            <a:avLst>
              <a:gd name="adj" fmla="val 5216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平行四边形 5">
            <a:extLst>
              <a:ext uri="{FF2B5EF4-FFF2-40B4-BE49-F238E27FC236}">
                <a16:creationId xmlns:a16="http://schemas.microsoft.com/office/drawing/2014/main" id="{7A38506B-EE1A-6F4F-B850-269097F75DB8}"/>
              </a:ext>
            </a:extLst>
          </p:cNvPr>
          <p:cNvSpPr/>
          <p:nvPr userDrawn="1"/>
        </p:nvSpPr>
        <p:spPr>
          <a:xfrm>
            <a:off x="551585" y="279736"/>
            <a:ext cx="288310" cy="431801"/>
          </a:xfrm>
          <a:prstGeom prst="parallelogram">
            <a:avLst>
              <a:gd name="adj" fmla="val 5216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7" name="平行四边形 6">
            <a:extLst>
              <a:ext uri="{FF2B5EF4-FFF2-40B4-BE49-F238E27FC236}">
                <a16:creationId xmlns:a16="http://schemas.microsoft.com/office/drawing/2014/main" id="{0CC262FD-DD0A-DB44-92EE-7A2F2AEFDB92}"/>
              </a:ext>
            </a:extLst>
          </p:cNvPr>
          <p:cNvSpPr/>
          <p:nvPr userDrawn="1"/>
        </p:nvSpPr>
        <p:spPr>
          <a:xfrm>
            <a:off x="341334" y="279735"/>
            <a:ext cx="288310" cy="431801"/>
          </a:xfrm>
          <a:prstGeom prst="parallelogram">
            <a:avLst>
              <a:gd name="adj" fmla="val 52161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8" name="平行四边形 7">
            <a:extLst>
              <a:ext uri="{FF2B5EF4-FFF2-40B4-BE49-F238E27FC236}">
                <a16:creationId xmlns:a16="http://schemas.microsoft.com/office/drawing/2014/main" id="{C3A4B90F-BEA8-C246-A22A-905C3336C709}"/>
              </a:ext>
            </a:extLst>
          </p:cNvPr>
          <p:cNvSpPr/>
          <p:nvPr userDrawn="1"/>
        </p:nvSpPr>
        <p:spPr>
          <a:xfrm>
            <a:off x="139170" y="279737"/>
            <a:ext cx="288310" cy="431801"/>
          </a:xfrm>
          <a:prstGeom prst="parallelogram">
            <a:avLst>
              <a:gd name="adj" fmla="val 52161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525056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9136" b="30494"/>
          <a:stretch/>
        </p:blipFill>
        <p:spPr>
          <a:xfrm>
            <a:off x="0" y="3403600"/>
            <a:ext cx="12192000" cy="3454400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0" y="3403600"/>
            <a:ext cx="12192000" cy="3454400"/>
          </a:xfrm>
          <a:prstGeom prst="rect">
            <a:avLst/>
          </a:prstGeom>
          <a:solidFill>
            <a:schemeClr val="tx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平行四边形 3"/>
          <p:cNvSpPr/>
          <p:nvPr userDrawn="1"/>
        </p:nvSpPr>
        <p:spPr>
          <a:xfrm>
            <a:off x="270932" y="736600"/>
            <a:ext cx="1456267" cy="2463800"/>
          </a:xfrm>
          <a:prstGeom prst="parallelogram">
            <a:avLst>
              <a:gd name="adj" fmla="val 7209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平行四边形 4"/>
          <p:cNvSpPr/>
          <p:nvPr userDrawn="1"/>
        </p:nvSpPr>
        <p:spPr>
          <a:xfrm>
            <a:off x="1303865" y="736600"/>
            <a:ext cx="1456267" cy="2463800"/>
          </a:xfrm>
          <a:prstGeom prst="parallelogram">
            <a:avLst>
              <a:gd name="adj" fmla="val 7209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平行四边形 5"/>
          <p:cNvSpPr/>
          <p:nvPr userDrawn="1"/>
        </p:nvSpPr>
        <p:spPr>
          <a:xfrm>
            <a:off x="2336799" y="736600"/>
            <a:ext cx="1456267" cy="2463800"/>
          </a:xfrm>
          <a:prstGeom prst="parallelogram">
            <a:avLst>
              <a:gd name="adj" fmla="val 7209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3558273" y="1435551"/>
            <a:ext cx="6587181" cy="9233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60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zh-CN" dirty="0"/>
              <a:t>Add Your Text</a:t>
            </a:r>
          </a:p>
        </p:txBody>
      </p:sp>
      <p:sp>
        <p:nvSpPr>
          <p:cNvPr id="15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3558273" y="2193971"/>
            <a:ext cx="7183521" cy="100642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6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點此處添加標題</a:t>
            </a:r>
          </a:p>
        </p:txBody>
      </p:sp>
    </p:spTree>
    <p:extLst>
      <p:ext uri="{BB962C8B-B14F-4D97-AF65-F5344CB8AC3E}">
        <p14:creationId xmlns:p14="http://schemas.microsoft.com/office/powerpoint/2010/main" val="30319722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395639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713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模板使用技巧</a:t>
            </a:r>
            <a:r>
              <a:rPr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 1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7B43CCB-1998-4484-B269-9ACB654ACB71}"/>
              </a:ext>
            </a:extLst>
          </p:cNvPr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一键调整模板颜色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F1532F4-AF97-400D-84E6-F00D2B3D35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A7E11C8-4335-45B0-A270-313A25ABC63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0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45615889-3ACE-4C91-970F-789D759EAC1E}"/>
              </a:ext>
            </a:extLst>
          </p:cNvPr>
          <p:cNvSpPr txBox="1"/>
          <p:nvPr userDrawn="1"/>
        </p:nvSpPr>
        <p:spPr>
          <a:xfrm>
            <a:off x="333477" y="6061002"/>
            <a:ext cx="31838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选择“设计”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“变体”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“颜色”；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D19D40D-978A-4E04-8450-F6DC61B85399}"/>
              </a:ext>
            </a:extLst>
          </p:cNvPr>
          <p:cNvSpPr txBox="1"/>
          <p:nvPr userDrawn="1"/>
        </p:nvSpPr>
        <p:spPr>
          <a:xfrm>
            <a:off x="6360651" y="6061002"/>
            <a:ext cx="45624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选择你喜欢的颜色搭配，模板一秒调整为你选颜色。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299860AF-0C43-4649-A586-85D19517B6F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005928" y="2609333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A6130A4D-8EC7-4AC1-B434-55DC6910286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787853" y="42571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310444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15053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4" r:id="rId3"/>
    <p:sldLayoutId id="2147483695" r:id="rId4"/>
    <p:sldLayoutId id="2147483688" r:id="rId5"/>
    <p:sldLayoutId id="2147483691" r:id="rId6"/>
    <p:sldLayoutId id="2147483692" r:id="rId7"/>
    <p:sldLayoutId id="2147483693" r:id="rId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63606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680" r:id="rId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3327400" y="1123404"/>
            <a:ext cx="5537200" cy="1685077"/>
          </a:xfrm>
        </p:spPr>
        <p:txBody>
          <a:bodyPr/>
          <a:lstStyle/>
          <a:p>
            <a:r>
              <a:rPr lang="en-US" altLang="zh-CN" sz="11500" dirty="0"/>
              <a:t>Day 8</a:t>
            </a:r>
            <a:endParaRPr lang="zh-CN" altLang="en-US" sz="11500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688622" y="3292990"/>
            <a:ext cx="10363200" cy="646331"/>
          </a:xfrm>
        </p:spPr>
        <p:txBody>
          <a:bodyPr/>
          <a:lstStyle/>
          <a:p>
            <a:r>
              <a:rPr lang="en-US" altLang="zh-CN" sz="4000" dirty="0"/>
              <a:t>Linear Regression</a:t>
            </a:r>
            <a:r>
              <a:rPr lang="zh-TW" altLang="en-US" sz="4000" dirty="0"/>
              <a:t> </a:t>
            </a:r>
            <a:r>
              <a:rPr lang="en-US" altLang="zh-CN" sz="4000" dirty="0"/>
              <a:t>&amp;</a:t>
            </a:r>
            <a:r>
              <a:rPr lang="zh-TW" altLang="en-US" sz="4000" dirty="0"/>
              <a:t> </a:t>
            </a:r>
            <a:r>
              <a:rPr lang="en-US" altLang="zh-CN" sz="4000" dirty="0"/>
              <a:t>Logistic regression</a:t>
            </a:r>
            <a:endParaRPr lang="zh-CN" altLang="en-US" sz="4000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[</a:t>
            </a:r>
            <a:r>
              <a:rPr lang="zh-CN" altLang="en-US" dirty="0"/>
              <a:t>全民瘋</a:t>
            </a:r>
            <a:r>
              <a:rPr lang="en-US" altLang="zh-CN" dirty="0"/>
              <a:t>AI</a:t>
            </a:r>
            <a:r>
              <a:rPr lang="zh-CN" altLang="en-US" dirty="0"/>
              <a:t>系列</a:t>
            </a:r>
            <a:r>
              <a:rPr lang="en-US" altLang="zh-CN" dirty="0"/>
              <a:t>]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D93387-2894-8E40-A516-E56D089810AC}"/>
              </a:ext>
            </a:extLst>
          </p:cNvPr>
          <p:cNvSpPr txBox="1"/>
          <p:nvPr/>
        </p:nvSpPr>
        <p:spPr>
          <a:xfrm>
            <a:off x="5953328" y="6653719"/>
            <a:ext cx="184731" cy="308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endParaRPr lang="en-TW" sz="12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01DE6FE-72BC-9B4B-934A-0C7F86DFEF4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93915" y="6407685"/>
            <a:ext cx="2804166" cy="341632"/>
          </a:xfrm>
        </p:spPr>
        <p:txBody>
          <a:bodyPr/>
          <a:lstStyle/>
          <a:p>
            <a:r>
              <a:rPr lang="zh-TW" altLang="en-US" dirty="0"/>
              <a:t>第</a:t>
            </a:r>
            <a:r>
              <a:rPr lang="en-US" altLang="zh-TW" dirty="0"/>
              <a:t>12</a:t>
            </a:r>
            <a:r>
              <a:rPr lang="zh-TW" altLang="en-US" dirty="0"/>
              <a:t>屆 </a:t>
            </a:r>
            <a:r>
              <a:rPr lang="en-US" altLang="zh-CN" dirty="0" err="1"/>
              <a:t>iT</a:t>
            </a:r>
            <a:r>
              <a:rPr lang="zh-TW" altLang="en-US" dirty="0"/>
              <a:t>邦幫忙 鐵人賽</a:t>
            </a:r>
          </a:p>
        </p:txBody>
      </p:sp>
    </p:spTree>
    <p:extLst>
      <p:ext uri="{BB962C8B-B14F-4D97-AF65-F5344CB8AC3E}">
        <p14:creationId xmlns:p14="http://schemas.microsoft.com/office/powerpoint/2010/main" val="3255312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773E58A-985B-484C-9288-AA053D5D33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92875" y="245402"/>
            <a:ext cx="9315782" cy="590931"/>
          </a:xfrm>
        </p:spPr>
        <p:txBody>
          <a:bodyPr/>
          <a:lstStyle/>
          <a:p>
            <a:r>
              <a:rPr lang="en-US" dirty="0"/>
              <a:t>Example 1 (</a:t>
            </a:r>
            <a:r>
              <a:rPr lang="zh-TW" altLang="en-US" dirty="0"/>
              <a:t>簡單線性回歸</a:t>
            </a:r>
            <a:r>
              <a:rPr lang="en-US" altLang="zh-TW" dirty="0"/>
              <a:t>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1B19BA29-F082-644E-9FEC-AB23409167E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253331"/>
                <a:ext cx="5009444" cy="148986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TW" alt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目標函式</a:t>
                </a:r>
                <a:r>
                  <a:rPr lang="en-US" altLang="zh-TW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:</a:t>
                </a:r>
                <a:r>
                  <a:rPr lang="zh-TW" alt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  </a:t>
                </a:r>
                <a:r>
                  <a:rPr lang="en-US" altLang="zh-TW" sz="2000" b="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y</a:t>
                </a:r>
                <a:r>
                  <a:rPr lang="en-US" altLang="zh-TW" sz="2000" b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=3x+15</a:t>
                </a:r>
                <a:endParaRPr lang="en-US" altLang="zh-TW" sz="2000" b="0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endParaRPr>
              </a:p>
              <a:p>
                <a:r>
                  <a:rPr lang="zh-TW" altLang="en-US" sz="2000" b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隨機添加 </a:t>
                </a:r>
                <a:r>
                  <a:rPr lang="en-US" altLang="zh-TW" sz="2000" b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noise</a:t>
                </a:r>
                <a:r>
                  <a:rPr lang="zh-TW" altLang="en-US" sz="2000" b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 讓資料分散</a:t>
                </a:r>
                <a:endParaRPr lang="en-US" altLang="zh-TW" sz="2000" b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endParaRPr>
              </a:p>
              <a:p>
                <a14:m>
                  <m:oMath xmlns:m="http://schemas.openxmlformats.org/officeDocument/2006/math">
                    <m:r>
                      <a:rPr lang="en-US" altLang="zh-TW" sz="2000" b="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</a:rPr>
                      <m:t>𝑥</m:t>
                    </m:r>
                  </m:oMath>
                </a14:m>
                <a:r>
                  <a:rPr lang="zh-TW" altLang="en-US" sz="2000" b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值域介於 </a:t>
                </a:r>
                <a:r>
                  <a:rPr lang="en-US" altLang="zh-TW" sz="2000" b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0~1</a:t>
                </a:r>
              </a:p>
              <a:p>
                <a:endParaRPr lang="en-US" altLang="zh-TW" sz="3600" b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endParaRPr>
              </a:p>
            </p:txBody>
          </p:sp>
        </mc:Choice>
        <mc:Fallback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1B19BA29-F082-644E-9FEC-AB23409167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253331"/>
                <a:ext cx="5009444" cy="1489869"/>
              </a:xfrm>
              <a:prstGeom prst="rect">
                <a:avLst/>
              </a:prstGeom>
              <a:blipFill>
                <a:blip r:embed="rId2"/>
                <a:stretch>
                  <a:fillRect l="-1269" t="-3390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550781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>
          <a:xfrm>
            <a:off x="4434171" y="4468098"/>
            <a:ext cx="3501918" cy="1006429"/>
          </a:xfrm>
        </p:spPr>
        <p:txBody>
          <a:bodyPr/>
          <a:lstStyle/>
          <a:p>
            <a:pPr lvl="0"/>
            <a:r>
              <a:rPr lang="en-US" altLang="zh-CN" sz="6600" kern="0" dirty="0"/>
              <a:t>Part 1-2</a:t>
            </a:r>
            <a:endParaRPr lang="zh-CN" altLang="en-US" sz="6600" kern="0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>
          <a:xfrm>
            <a:off x="3327399" y="5603971"/>
            <a:ext cx="5537200" cy="1162369"/>
          </a:xfrm>
        </p:spPr>
        <p:txBody>
          <a:bodyPr/>
          <a:lstStyle/>
          <a:p>
            <a:r>
              <a:rPr lang="zh-CN" altLang="en-US" sz="3200" dirty="0"/>
              <a:t>線性迴歸</a:t>
            </a:r>
            <a:r>
              <a:rPr lang="zh-TW" altLang="en-US" sz="3200" dirty="0"/>
              <a:t> </a:t>
            </a:r>
            <a:r>
              <a:rPr lang="en-US" altLang="zh-TW" sz="1800" dirty="0"/>
              <a:t>(Linear Regression)</a:t>
            </a:r>
            <a:endParaRPr lang="en-US" altLang="zh-CN" sz="1800" dirty="0"/>
          </a:p>
          <a:p>
            <a:r>
              <a:rPr lang="zh-CN" altLang="en-US" sz="3600" dirty="0"/>
              <a:t>程式實作</a:t>
            </a:r>
          </a:p>
        </p:txBody>
      </p:sp>
    </p:spTree>
    <p:extLst>
      <p:ext uri="{BB962C8B-B14F-4D97-AF65-F5344CB8AC3E}">
        <p14:creationId xmlns:p14="http://schemas.microsoft.com/office/powerpoint/2010/main" val="3865942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>
          <a:xfrm>
            <a:off x="4434171" y="4468098"/>
            <a:ext cx="3323657" cy="1089529"/>
          </a:xfrm>
        </p:spPr>
        <p:txBody>
          <a:bodyPr/>
          <a:lstStyle/>
          <a:p>
            <a:pPr lvl="0"/>
            <a:r>
              <a:rPr lang="en-US" altLang="zh-CN" kern="0" dirty="0"/>
              <a:t>Part 2</a:t>
            </a:r>
            <a:endParaRPr lang="zh-CN" altLang="en-US" kern="0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>
          <a:xfrm>
            <a:off x="3327399" y="5603971"/>
            <a:ext cx="5537200" cy="1200329"/>
          </a:xfrm>
        </p:spPr>
        <p:txBody>
          <a:bodyPr/>
          <a:lstStyle/>
          <a:p>
            <a:r>
              <a:rPr lang="en-US" altLang="zh-CN" sz="4000" kern="0" dirty="0"/>
              <a:t>[</a:t>
            </a:r>
            <a:r>
              <a:rPr lang="zh-CN" altLang="en-US" sz="4000" kern="0" dirty="0"/>
              <a:t>程式實作</a:t>
            </a:r>
            <a:r>
              <a:rPr lang="en-US" altLang="zh-CN" sz="4000" kern="0" dirty="0"/>
              <a:t>]</a:t>
            </a:r>
            <a:br>
              <a:rPr lang="en-US" altLang="zh-CN" sz="4000" kern="0" dirty="0"/>
            </a:br>
            <a:r>
              <a:rPr lang="zh-CN" altLang="en-US" sz="4000" dirty="0"/>
              <a:t>資料清理</a:t>
            </a:r>
            <a:r>
              <a:rPr lang="en-US" altLang="zh-CN" sz="4000" dirty="0"/>
              <a:t>&amp;</a:t>
            </a:r>
            <a:r>
              <a:rPr lang="zh-CN" altLang="en-US" sz="4000" dirty="0"/>
              <a:t>前處理</a:t>
            </a:r>
            <a:endParaRPr lang="en-US" altLang="zh-CN" sz="4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9E16352-B15F-0A44-BB8A-2B1C2535D6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20" t="15460" r="5420" b="20151"/>
          <a:stretch/>
        </p:blipFill>
        <p:spPr>
          <a:xfrm>
            <a:off x="7435125" y="2730245"/>
            <a:ext cx="3594942" cy="93971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DC24D1F-6567-5145-8B75-CC2002F41408}"/>
              </a:ext>
            </a:extLst>
          </p:cNvPr>
          <p:cNvSpPr/>
          <p:nvPr/>
        </p:nvSpPr>
        <p:spPr>
          <a:xfrm>
            <a:off x="2125101" y="1682016"/>
            <a:ext cx="9135763" cy="14157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400">
              <a:defRPr/>
            </a:pPr>
            <a:r>
              <a:rPr lang="zh-TW" altLang="en-US" sz="5400" kern="0" spc="500" dirty="0">
                <a:solidFill>
                  <a:schemeClr val="accent3">
                    <a:lumMod val="25000"/>
                  </a:schemeClr>
                </a:solidFill>
                <a:latin typeface="Calibri"/>
                <a:cs typeface="Calibri"/>
                <a:sym typeface="Calibri"/>
              </a:rPr>
              <a:t>觀察不同的降維方式</a:t>
            </a:r>
            <a:br>
              <a:rPr kumimoji="0" lang="en-US" altLang="zh-TW" sz="5400" b="0" i="0" u="none" strike="noStrike" kern="0" cap="none" spc="500" normalizeH="0" noProof="0" dirty="0">
                <a:ln>
                  <a:noFill/>
                </a:ln>
                <a:solidFill>
                  <a:schemeClr val="accent3">
                    <a:lumMod val="25000"/>
                  </a:schemeClr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</a:br>
            <a:r>
              <a:rPr kumimoji="0" lang="en-US" altLang="zh-TW" sz="3200" b="0" i="0" u="none" strike="noStrike" kern="0" cap="none" spc="100" normalizeH="0" noProof="0" dirty="0">
                <a:ln>
                  <a:noFill/>
                </a:ln>
                <a:solidFill>
                  <a:schemeClr val="accent3">
                    <a:lumMod val="25000"/>
                  </a:schemeClr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Example : </a:t>
            </a:r>
            <a:r>
              <a:rPr kumimoji="0" lang="zh-TW" altLang="en-US" sz="3200" b="0" i="0" u="none" strike="noStrike" kern="0" cap="none" spc="500" normalizeH="0" noProof="0" dirty="0">
                <a:ln>
                  <a:noFill/>
                </a:ln>
                <a:solidFill>
                  <a:schemeClr val="accent3">
                    <a:lumMod val="25000"/>
                  </a:schemeClr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鳶尾花朵 </a:t>
            </a:r>
            <a:endParaRPr kumimoji="0" lang="en-TW" sz="2400" b="0" i="0" u="none" strike="noStrike" kern="0" cap="none" spc="500" normalizeH="0" noProof="0" dirty="0">
              <a:ln>
                <a:noFill/>
              </a:ln>
              <a:solidFill>
                <a:schemeClr val="accent3">
                  <a:lumMod val="25000"/>
                </a:schemeClr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022915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5CC6DEF-B577-F345-A84E-E5445DCE9AD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0269656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356528" y="-2244295"/>
            <a:ext cx="11441772" cy="11441766"/>
          </a:xfrm>
          <a:prstGeom prst="ellipse">
            <a:avLst/>
          </a:prstGeom>
          <a:noFill/>
          <a:ln>
            <a:solidFill>
              <a:srgbClr val="D2A6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0" name="文本占位符 19"/>
          <p:cNvSpPr>
            <a:spLocks noGrp="1"/>
          </p:cNvSpPr>
          <p:nvPr>
            <p:ph type="body" sz="quarter" idx="11"/>
          </p:nvPr>
        </p:nvSpPr>
        <p:spPr>
          <a:xfrm>
            <a:off x="-648511" y="1123404"/>
            <a:ext cx="13489022" cy="2391424"/>
          </a:xfrm>
        </p:spPr>
        <p:txBody>
          <a:bodyPr/>
          <a:lstStyle/>
          <a:p>
            <a:r>
              <a:rPr lang="en-US" altLang="zh-CN" dirty="0"/>
              <a:t>Thanks</a:t>
            </a:r>
          </a:p>
        </p:txBody>
      </p:sp>
      <p:sp>
        <p:nvSpPr>
          <p:cNvPr id="22" name="文本占位符 21"/>
          <p:cNvSpPr>
            <a:spLocks noGrp="1"/>
          </p:cNvSpPr>
          <p:nvPr>
            <p:ph type="body" sz="quarter" idx="13"/>
          </p:nvPr>
        </p:nvSpPr>
        <p:spPr>
          <a:xfrm>
            <a:off x="3353733" y="3361134"/>
            <a:ext cx="5537200" cy="341632"/>
          </a:xfrm>
        </p:spPr>
        <p:txBody>
          <a:bodyPr/>
          <a:lstStyle/>
          <a:p>
            <a:r>
              <a:rPr lang="en-US" altLang="zh-CN" dirty="0"/>
              <a:t>PRESENTED BY 10</a:t>
            </a:r>
            <a:r>
              <a:rPr lang="zh-CN" altLang="en-US" dirty="0"/>
              <a:t>程式中</a:t>
            </a:r>
            <a:endParaRPr lang="en-US" altLang="zh-C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CF1557-E3DC-294B-A1BA-EC12F9FE000D}"/>
              </a:ext>
            </a:extLst>
          </p:cNvPr>
          <p:cNvSpPr txBox="1">
            <a:spLocks/>
          </p:cNvSpPr>
          <p:nvPr/>
        </p:nvSpPr>
        <p:spPr>
          <a:xfrm>
            <a:off x="4693915" y="6407685"/>
            <a:ext cx="2804166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/>
              <a:t>第</a:t>
            </a:r>
            <a:r>
              <a:rPr lang="en-US" altLang="zh-TW"/>
              <a:t>12</a:t>
            </a:r>
            <a:r>
              <a:rPr lang="zh-TW" altLang="en-US"/>
              <a:t>屆 </a:t>
            </a:r>
            <a:r>
              <a:rPr lang="en-US" altLang="zh-CN"/>
              <a:t>iT</a:t>
            </a:r>
            <a:r>
              <a:rPr lang="zh-TW" altLang="en-US"/>
              <a:t>邦幫忙 鐵人賽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35930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DCF7E3C-5784-224C-BAC8-DC7D2EE4937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TW" dirty="0"/>
              <a:t>學習目標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CB796B-B060-CC46-BC13-DC06DADBB16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AF813F-FB1A-8D40-9ABC-6872BB44C9F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C28F55-357C-634B-A5B1-9DBD720B1A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297DF9E-2002-864B-A362-F254CD9B6A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C9FDA7E-1D5F-ED44-A0CE-E27BCA7FD0F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ADAE168-D851-2943-921A-48616044662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4F5958B-C4B5-2740-A347-14939AC427F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FFAD7D9-1554-7B47-9A83-67271EB627A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C6FD707-759A-8145-B2D5-458018FD144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5066190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>
          <a:xfrm>
            <a:off x="4434171" y="4468098"/>
            <a:ext cx="3501918" cy="1006429"/>
          </a:xfrm>
        </p:spPr>
        <p:txBody>
          <a:bodyPr/>
          <a:lstStyle/>
          <a:p>
            <a:pPr lvl="0"/>
            <a:r>
              <a:rPr lang="en-US" altLang="zh-CN" sz="6600" kern="0" dirty="0"/>
              <a:t>Part 1-1</a:t>
            </a:r>
            <a:endParaRPr lang="zh-CN" altLang="en-US" sz="6600" kern="0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>
          <a:xfrm>
            <a:off x="3327399" y="5603971"/>
            <a:ext cx="5537200" cy="1162369"/>
          </a:xfrm>
        </p:spPr>
        <p:txBody>
          <a:bodyPr/>
          <a:lstStyle/>
          <a:p>
            <a:r>
              <a:rPr lang="zh-CN" altLang="en-US" sz="3200" dirty="0"/>
              <a:t>線性迴歸</a:t>
            </a:r>
            <a:r>
              <a:rPr lang="zh-TW" altLang="en-US" sz="3200" dirty="0"/>
              <a:t> </a:t>
            </a:r>
            <a:r>
              <a:rPr lang="en-US" altLang="zh-TW" sz="1800" dirty="0"/>
              <a:t>(Linear Regression)</a:t>
            </a:r>
            <a:endParaRPr lang="en-US" altLang="zh-CN" sz="1800" dirty="0"/>
          </a:p>
          <a:p>
            <a:r>
              <a:rPr lang="zh-CN" altLang="en-US" sz="3600" dirty="0"/>
              <a:t>觀念講解</a:t>
            </a:r>
          </a:p>
        </p:txBody>
      </p:sp>
    </p:spTree>
    <p:extLst>
      <p:ext uri="{BB962C8B-B14F-4D97-AF65-F5344CB8AC3E}">
        <p14:creationId xmlns:p14="http://schemas.microsoft.com/office/powerpoint/2010/main" val="1949685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A59F2B1-9B22-314E-AD02-52FEEE42C33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73085" y="250634"/>
            <a:ext cx="10952615" cy="594009"/>
          </a:xfrm>
        </p:spPr>
        <p:txBody>
          <a:bodyPr/>
          <a:lstStyle/>
          <a:p>
            <a:r>
              <a:rPr lang="zh-TW" altLang="en-US" dirty="0">
                <a:solidFill>
                  <a:schemeClr val="accent3">
                    <a:lumMod val="25000"/>
                  </a:schemeClr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線性迴歸</a:t>
            </a:r>
            <a:r>
              <a:rPr lang="en-US" altLang="zh-TW" dirty="0">
                <a:solidFill>
                  <a:schemeClr val="accent3">
                    <a:lumMod val="25000"/>
                  </a:schemeClr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(</a:t>
            </a: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Linear Regression)</a:t>
            </a:r>
            <a:endParaRPr lang="zh-CN" altLang="en-US" kern="0" dirty="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1855EE9-06CB-B743-BC83-47D3E9FDEF0E}"/>
              </a:ext>
            </a:extLst>
          </p:cNvPr>
          <p:cNvSpPr/>
          <p:nvPr/>
        </p:nvSpPr>
        <p:spPr>
          <a:xfrm>
            <a:off x="1040466" y="4256465"/>
            <a:ext cx="642411" cy="42035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C415CB1-9D9E-2E4D-ADDE-47385BEA345D}"/>
              </a:ext>
            </a:extLst>
          </p:cNvPr>
          <p:cNvSpPr/>
          <p:nvPr/>
        </p:nvSpPr>
        <p:spPr>
          <a:xfrm>
            <a:off x="1902236" y="4261127"/>
            <a:ext cx="1401400" cy="42035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41CD55B-163F-604F-9006-E081F0B98A21}"/>
              </a:ext>
            </a:extLst>
          </p:cNvPr>
          <p:cNvSpPr txBox="1">
            <a:spLocks/>
          </p:cNvSpPr>
          <p:nvPr/>
        </p:nvSpPr>
        <p:spPr>
          <a:xfrm>
            <a:off x="838200" y="1407336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2000" dirty="0">
                <a:latin typeface="PingFang TC" panose="020B0400000000000000" pitchFamily="34" charset="-120"/>
                <a:ea typeface="PingFang TC" panose="020B0400000000000000" pitchFamily="34" charset="-120"/>
              </a:rPr>
              <a:t>簡單線性回歸</a:t>
            </a:r>
            <a:r>
              <a:rPr lang="en-US" altLang="zh-TW" sz="2000" dirty="0">
                <a:latin typeface="PingFang TC" panose="020B0400000000000000" pitchFamily="34" charset="-120"/>
                <a:ea typeface="PingFang TC" panose="020B0400000000000000" pitchFamily="34" charset="-120"/>
              </a:rPr>
              <a:t>: </a:t>
            </a:r>
            <a:r>
              <a:rPr lang="en-US" sz="2000" dirty="0">
                <a:latin typeface="PingFang TC" panose="020B0400000000000000" pitchFamily="34" charset="-120"/>
                <a:ea typeface="PingFang TC" panose="020B0400000000000000" pitchFamily="34" charset="-120"/>
              </a:rPr>
              <a:t>y=</a:t>
            </a:r>
            <a:r>
              <a:rPr lang="el-GR" sz="2000" dirty="0">
                <a:latin typeface="PingFang TC" panose="020B0400000000000000" pitchFamily="34" charset="-120"/>
                <a:ea typeface="PingFang TC" panose="020B0400000000000000" pitchFamily="34" charset="-120"/>
              </a:rPr>
              <a:t>β0+β1</a:t>
            </a:r>
            <a:r>
              <a:rPr lang="en-US" sz="2000" dirty="0">
                <a:latin typeface="PingFang TC" panose="020B0400000000000000" pitchFamily="34" charset="-120"/>
                <a:ea typeface="PingFang TC" panose="020B0400000000000000" pitchFamily="34" charset="-120"/>
              </a:rPr>
              <a:t>x </a:t>
            </a:r>
          </a:p>
          <a:p>
            <a:r>
              <a:rPr lang="el-GR" sz="2000" dirty="0">
                <a:latin typeface="PingFang TC" panose="020B0400000000000000" pitchFamily="34" charset="-120"/>
                <a:ea typeface="PingFang TC" panose="020B0400000000000000" pitchFamily="34" charset="-120"/>
              </a:rPr>
              <a:t>β0</a:t>
            </a:r>
            <a:r>
              <a:rPr lang="en-US" sz="2000" dirty="0">
                <a:latin typeface="PingFang TC" panose="020B0400000000000000" pitchFamily="34" charset="-120"/>
                <a:ea typeface="PingFang TC" panose="020B0400000000000000" pitchFamily="34" charset="-120"/>
              </a:rPr>
              <a:t> </a:t>
            </a:r>
            <a:r>
              <a:rPr lang="zh-TW" altLang="en-US" sz="2000" dirty="0">
                <a:latin typeface="PingFang TC" panose="020B0400000000000000" pitchFamily="34" charset="-120"/>
                <a:ea typeface="PingFang TC" panose="020B0400000000000000" pitchFamily="34" charset="-120"/>
              </a:rPr>
              <a:t>截距</a:t>
            </a:r>
            <a:r>
              <a:rPr lang="en-US" altLang="zh-TW" sz="2000" dirty="0">
                <a:latin typeface="PingFang TC" panose="020B0400000000000000" pitchFamily="34" charset="-120"/>
                <a:ea typeface="PingFang TC" panose="020B0400000000000000" pitchFamily="34" charset="-120"/>
              </a:rPr>
              <a:t>(</a:t>
            </a:r>
            <a:r>
              <a:rPr lang="en-US" sz="2000" dirty="0">
                <a:latin typeface="PingFang TC" panose="020B0400000000000000" pitchFamily="34" charset="-120"/>
                <a:ea typeface="PingFang TC" panose="020B0400000000000000" pitchFamily="34" charset="-120"/>
              </a:rPr>
              <a:t>Intercept)</a:t>
            </a:r>
          </a:p>
          <a:p>
            <a:r>
              <a:rPr lang="el-GR" sz="2000" dirty="0">
                <a:latin typeface="PingFang TC" panose="020B0400000000000000" pitchFamily="34" charset="-120"/>
                <a:ea typeface="PingFang TC" panose="020B0400000000000000" pitchFamily="34" charset="-120"/>
              </a:rPr>
              <a:t>β1</a:t>
            </a:r>
            <a:r>
              <a:rPr lang="en-US" sz="2000" dirty="0">
                <a:latin typeface="PingFang TC" panose="020B0400000000000000" pitchFamily="34" charset="-120"/>
                <a:ea typeface="PingFang TC" panose="020B0400000000000000" pitchFamily="34" charset="-120"/>
              </a:rPr>
              <a:t> </a:t>
            </a:r>
            <a:r>
              <a:rPr lang="zh-TW" altLang="en-US" sz="2000" dirty="0">
                <a:latin typeface="PingFang TC" panose="020B0400000000000000" pitchFamily="34" charset="-120"/>
                <a:ea typeface="PingFang TC" panose="020B0400000000000000" pitchFamily="34" charset="-120"/>
              </a:rPr>
              <a:t>斜率</a:t>
            </a:r>
            <a:r>
              <a:rPr lang="en-US" altLang="zh-TW" sz="2000" dirty="0">
                <a:latin typeface="PingFang TC" panose="020B0400000000000000" pitchFamily="34" charset="-120"/>
                <a:ea typeface="PingFang TC" panose="020B0400000000000000" pitchFamily="34" charset="-120"/>
              </a:rPr>
              <a:t>(</a:t>
            </a:r>
            <a:r>
              <a:rPr lang="en-US" sz="2000" dirty="0">
                <a:latin typeface="PingFang TC" panose="020B0400000000000000" pitchFamily="34" charset="-120"/>
                <a:ea typeface="PingFang TC" panose="020B0400000000000000" pitchFamily="34" charset="-120"/>
              </a:rPr>
              <a:t>Slope)</a:t>
            </a:r>
            <a:endParaRPr lang="en-US" altLang="zh-TW" sz="2000" dirty="0">
              <a:latin typeface="PingFang TC" panose="020B0400000000000000" pitchFamily="34" charset="-120"/>
              <a:ea typeface="PingFang TC" panose="020B0400000000000000" pitchFamily="34" charset="-120"/>
            </a:endParaRPr>
          </a:p>
          <a:p>
            <a:r>
              <a:rPr lang="en-US" altLang="zh-TW" sz="2000" dirty="0">
                <a:latin typeface="PingFang TC" panose="020B0400000000000000" pitchFamily="34" charset="-120"/>
                <a:ea typeface="PingFang TC" panose="020B0400000000000000" pitchFamily="34" charset="-120"/>
              </a:rPr>
              <a:t>x</a:t>
            </a:r>
            <a:r>
              <a:rPr lang="zh-TW" altLang="en-US" sz="2000" dirty="0">
                <a:latin typeface="PingFang TC" panose="020B0400000000000000" pitchFamily="34" charset="-120"/>
                <a:ea typeface="PingFang TC" panose="020B0400000000000000" pitchFamily="34" charset="-120"/>
              </a:rPr>
              <a:t>為輸入，</a:t>
            </a:r>
            <a:r>
              <a:rPr lang="en-US" altLang="zh-TW" sz="2000" dirty="0">
                <a:latin typeface="PingFang TC" panose="020B0400000000000000" pitchFamily="34" charset="-120"/>
                <a:ea typeface="PingFang TC" panose="020B0400000000000000" pitchFamily="34" charset="-120"/>
              </a:rPr>
              <a:t>y</a:t>
            </a:r>
            <a:r>
              <a:rPr lang="zh-TW" altLang="en-US" sz="2000" dirty="0">
                <a:latin typeface="PingFang TC" panose="020B0400000000000000" pitchFamily="34" charset="-120"/>
                <a:ea typeface="PingFang TC" panose="020B0400000000000000" pitchFamily="34" charset="-120"/>
              </a:rPr>
              <a:t>輸出</a:t>
            </a:r>
            <a:endParaRPr lang="en-US" altLang="zh-TW" sz="2000" dirty="0">
              <a:latin typeface="PingFang TC" panose="020B0400000000000000" pitchFamily="34" charset="-120"/>
              <a:ea typeface="PingFang TC" panose="020B0400000000000000" pitchFamily="34" charset="-12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7478F19-524C-4342-A7AD-D0326E0F77F1}"/>
              </a:ext>
            </a:extLst>
          </p:cNvPr>
          <p:cNvCxnSpPr/>
          <p:nvPr/>
        </p:nvCxnSpPr>
        <p:spPr>
          <a:xfrm flipV="1">
            <a:off x="6706777" y="3010711"/>
            <a:ext cx="0" cy="21781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E4F09EE-3E1D-8740-A512-F5B0665AFE9C}"/>
              </a:ext>
            </a:extLst>
          </p:cNvPr>
          <p:cNvCxnSpPr>
            <a:cxnSpLocks/>
          </p:cNvCxnSpPr>
          <p:nvPr/>
        </p:nvCxnSpPr>
        <p:spPr>
          <a:xfrm>
            <a:off x="6696503" y="5187121"/>
            <a:ext cx="3801438" cy="171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16F977A2-B756-764D-8938-68EE80760FBD}"/>
              </a:ext>
            </a:extLst>
          </p:cNvPr>
          <p:cNvSpPr/>
          <p:nvPr/>
        </p:nvSpPr>
        <p:spPr>
          <a:xfrm>
            <a:off x="9989370" y="5246944"/>
            <a:ext cx="304892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8E1BA19-A959-5741-9B98-B952A97397C9}"/>
              </a:ext>
            </a:extLst>
          </p:cNvPr>
          <p:cNvSpPr/>
          <p:nvPr/>
        </p:nvSpPr>
        <p:spPr>
          <a:xfrm>
            <a:off x="6275577" y="2998012"/>
            <a:ext cx="288862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y</a:t>
            </a:r>
            <a:endPara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A153507-8FF9-3C40-A54D-E3145DC5D302}"/>
              </a:ext>
            </a:extLst>
          </p:cNvPr>
          <p:cNvCxnSpPr>
            <a:cxnSpLocks/>
          </p:cNvCxnSpPr>
          <p:nvPr/>
        </p:nvCxnSpPr>
        <p:spPr>
          <a:xfrm flipV="1">
            <a:off x="6920089" y="3361013"/>
            <a:ext cx="2946400" cy="148813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0D7E469B-A427-8842-8367-5A17363EB967}"/>
              </a:ext>
            </a:extLst>
          </p:cNvPr>
          <p:cNvSpPr/>
          <p:nvPr/>
        </p:nvSpPr>
        <p:spPr>
          <a:xfrm>
            <a:off x="7309633" y="4273494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F382744-713C-C74C-9677-CA841217631C}"/>
              </a:ext>
            </a:extLst>
          </p:cNvPr>
          <p:cNvSpPr/>
          <p:nvPr/>
        </p:nvSpPr>
        <p:spPr>
          <a:xfrm>
            <a:off x="7659741" y="4215829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0FE7CA4-69EE-AC45-9EB9-3732AC3A450C}"/>
              </a:ext>
            </a:extLst>
          </p:cNvPr>
          <p:cNvSpPr/>
          <p:nvPr/>
        </p:nvSpPr>
        <p:spPr>
          <a:xfrm>
            <a:off x="7325792" y="4639542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F377518-94A9-CB47-AD3F-3CAD63809539}"/>
              </a:ext>
            </a:extLst>
          </p:cNvPr>
          <p:cNvSpPr/>
          <p:nvPr/>
        </p:nvSpPr>
        <p:spPr>
          <a:xfrm>
            <a:off x="8009849" y="4151403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6045168-A85A-A14B-87DE-E7F9D93EAA82}"/>
              </a:ext>
            </a:extLst>
          </p:cNvPr>
          <p:cNvSpPr/>
          <p:nvPr/>
        </p:nvSpPr>
        <p:spPr>
          <a:xfrm>
            <a:off x="8045508" y="4340922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37CCB30-9F0C-5145-91D5-579A3DC2894A}"/>
              </a:ext>
            </a:extLst>
          </p:cNvPr>
          <p:cNvSpPr/>
          <p:nvPr/>
        </p:nvSpPr>
        <p:spPr>
          <a:xfrm>
            <a:off x="8009849" y="3817901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A0D8392-ACAB-2D48-9EA4-ECC3730049C7}"/>
              </a:ext>
            </a:extLst>
          </p:cNvPr>
          <p:cNvSpPr/>
          <p:nvPr/>
        </p:nvSpPr>
        <p:spPr>
          <a:xfrm>
            <a:off x="7822567" y="4531542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EC91BB2-77D9-4641-A564-3E9B281D4984}"/>
              </a:ext>
            </a:extLst>
          </p:cNvPr>
          <p:cNvSpPr/>
          <p:nvPr/>
        </p:nvSpPr>
        <p:spPr>
          <a:xfrm>
            <a:off x="8440359" y="4239553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91C03A4-5DAF-7E48-AA1B-3E3BC1EA4F54}"/>
              </a:ext>
            </a:extLst>
          </p:cNvPr>
          <p:cNvSpPr/>
          <p:nvPr/>
        </p:nvSpPr>
        <p:spPr>
          <a:xfrm>
            <a:off x="8599809" y="3778315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2560DB2-016F-134C-AC78-D467F148D25D}"/>
              </a:ext>
            </a:extLst>
          </p:cNvPr>
          <p:cNvSpPr/>
          <p:nvPr/>
        </p:nvSpPr>
        <p:spPr>
          <a:xfrm>
            <a:off x="7546851" y="4453949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8F21948-8646-054C-9E4B-D1FFD715122B}"/>
              </a:ext>
            </a:extLst>
          </p:cNvPr>
          <p:cNvSpPr/>
          <p:nvPr/>
        </p:nvSpPr>
        <p:spPr>
          <a:xfrm>
            <a:off x="8936605" y="3557256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54F3D98-191F-534C-ACBA-4051B3B73BB3}"/>
              </a:ext>
            </a:extLst>
          </p:cNvPr>
          <p:cNvSpPr/>
          <p:nvPr/>
        </p:nvSpPr>
        <p:spPr>
          <a:xfrm>
            <a:off x="8823715" y="3912342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3C2A3BD-AC67-4D48-8A65-D109A84DD339}"/>
              </a:ext>
            </a:extLst>
          </p:cNvPr>
          <p:cNvSpPr/>
          <p:nvPr/>
        </p:nvSpPr>
        <p:spPr>
          <a:xfrm>
            <a:off x="8280068" y="3871901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FFC84C49-0F35-DF42-81DA-6CF1BA6032FD}"/>
              </a:ext>
            </a:extLst>
          </p:cNvPr>
          <p:cNvSpPr/>
          <p:nvPr/>
        </p:nvSpPr>
        <p:spPr>
          <a:xfrm>
            <a:off x="9232260" y="3240533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F4EB6D8-DD7B-7843-B55F-CA98E455D959}"/>
              </a:ext>
            </a:extLst>
          </p:cNvPr>
          <p:cNvSpPr/>
          <p:nvPr/>
        </p:nvSpPr>
        <p:spPr>
          <a:xfrm>
            <a:off x="9411432" y="3542143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3A6136C-BC23-AD4A-B05D-0F28836AF2F2}"/>
              </a:ext>
            </a:extLst>
          </p:cNvPr>
          <p:cNvSpPr/>
          <p:nvPr/>
        </p:nvSpPr>
        <p:spPr>
          <a:xfrm>
            <a:off x="8440359" y="4033597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1E210AEC-0BE5-7B4B-83A1-C0C09EE0D69C}"/>
              </a:ext>
            </a:extLst>
          </p:cNvPr>
          <p:cNvSpPr/>
          <p:nvPr/>
        </p:nvSpPr>
        <p:spPr>
          <a:xfrm>
            <a:off x="9305726" y="3961072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B14AE57-131C-7A41-BB21-2EA2337B00DE}"/>
              </a:ext>
            </a:extLst>
          </p:cNvPr>
          <p:cNvSpPr/>
          <p:nvPr/>
        </p:nvSpPr>
        <p:spPr>
          <a:xfrm>
            <a:off x="838200" y="3403413"/>
            <a:ext cx="52950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highlight>
                  <a:srgbClr val="FFFF00"/>
                </a:highlight>
                <a:latin typeface="PingFang TC" panose="020B0400000000000000" pitchFamily="34" charset="-120"/>
                <a:ea typeface="PingFang TC" panose="020B0400000000000000" pitchFamily="34" charset="-120"/>
              </a:rPr>
              <a:t>透過機器學習</a:t>
            </a:r>
            <a:r>
              <a:rPr lang="en-US" altLang="zh-CN" dirty="0">
                <a:highlight>
                  <a:srgbClr val="FFFF00"/>
                </a:highlight>
                <a:latin typeface="PingFang TC" panose="020B0400000000000000" pitchFamily="34" charset="-120"/>
                <a:ea typeface="PingFang TC" panose="020B0400000000000000" pitchFamily="34" charset="-120"/>
              </a:rPr>
              <a:t>(ML)</a:t>
            </a:r>
            <a:r>
              <a:rPr lang="zh-CN" altLang="en-US" dirty="0">
                <a:highlight>
                  <a:srgbClr val="FFFF00"/>
                </a:highlight>
                <a:latin typeface="PingFang TC" panose="020B0400000000000000" pitchFamily="34" charset="-120"/>
                <a:ea typeface="PingFang TC" panose="020B0400000000000000" pitchFamily="34" charset="-120"/>
              </a:rPr>
              <a:t>來找出一條函式，來最佳化模型</a:t>
            </a:r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CB8A207-8FFE-9243-AC5B-9D0ACCAB62A2}"/>
              </a:ext>
            </a:extLst>
          </p:cNvPr>
          <p:cNvSpPr/>
          <p:nvPr/>
        </p:nvSpPr>
        <p:spPr>
          <a:xfrm>
            <a:off x="1017489" y="4281369"/>
            <a:ext cx="22990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latin typeface="PingFang TC" panose="020B0400000000000000" pitchFamily="34" charset="-120"/>
                <a:ea typeface="PingFang TC" panose="020B0400000000000000" pitchFamily="34" charset="-120"/>
              </a:rPr>
              <a:t>目標</a:t>
            </a:r>
            <a:r>
              <a:rPr lang="zh-TW" altLang="en-US" sz="2000" dirty="0">
                <a:latin typeface="PingFang TC" panose="020B0400000000000000" pitchFamily="34" charset="-120"/>
                <a:ea typeface="PingFang TC" panose="020B0400000000000000" pitchFamily="34" charset="-120"/>
              </a:rPr>
              <a:t> </a:t>
            </a:r>
            <a:r>
              <a:rPr lang="en-US" altLang="zh-CN" sz="2000" dirty="0">
                <a:latin typeface="PingFang TC" panose="020B0400000000000000" pitchFamily="34" charset="-120"/>
                <a:ea typeface="PingFang TC" panose="020B0400000000000000" pitchFamily="34" charset="-120"/>
              </a:rPr>
              <a:t>=</a:t>
            </a:r>
            <a:r>
              <a:rPr lang="zh-TW" altLang="en-US" sz="2000" dirty="0">
                <a:latin typeface="PingFang TC" panose="020B0400000000000000" pitchFamily="34" charset="-120"/>
                <a:ea typeface="PingFang TC" panose="020B0400000000000000" pitchFamily="34" charset="-120"/>
              </a:rPr>
              <a:t>  </a:t>
            </a:r>
            <a:r>
              <a:rPr lang="zh-CN" altLang="en-US" sz="2000" dirty="0">
                <a:latin typeface="PingFang TC" panose="020B0400000000000000" pitchFamily="34" charset="-120"/>
                <a:ea typeface="PingFang TC" panose="020B0400000000000000" pitchFamily="34" charset="-120"/>
              </a:rPr>
              <a:t>降低</a:t>
            </a:r>
            <a:r>
              <a:rPr lang="en-US" altLang="zh-CN" sz="2000" dirty="0">
                <a:latin typeface="PingFang TC" panose="020B0400000000000000" pitchFamily="34" charset="-120"/>
                <a:ea typeface="PingFang TC" panose="020B0400000000000000" pitchFamily="34" charset="-120"/>
              </a:rPr>
              <a:t> </a:t>
            </a:r>
            <a:r>
              <a:rPr lang="en-US" altLang="zh-CN" sz="2000" dirty="0">
                <a:solidFill>
                  <a:srgbClr val="FF0000"/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Error</a:t>
            </a:r>
            <a:endParaRPr lang="en-US" sz="2000" dirty="0">
              <a:solidFill>
                <a:srgbClr val="FF0000"/>
              </a:solidFill>
              <a:latin typeface="PingFang TC" panose="020B0400000000000000" pitchFamily="34" charset="-120"/>
              <a:ea typeface="PingFang TC" panose="020B0400000000000000" pitchFamily="34" charset="-12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3AAC701-4E3A-E846-B4F4-7E40E2B28683}"/>
              </a:ext>
            </a:extLst>
          </p:cNvPr>
          <p:cNvSpPr/>
          <p:nvPr/>
        </p:nvSpPr>
        <p:spPr>
          <a:xfrm>
            <a:off x="6232281" y="4691938"/>
            <a:ext cx="3978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dirty="0">
                <a:solidFill>
                  <a:srgbClr val="4D5156"/>
                </a:solidFill>
                <a:latin typeface="arial" panose="020B0604020202020204" pitchFamily="34" charset="0"/>
              </a:rPr>
              <a:t>θ</a:t>
            </a:r>
            <a:r>
              <a:rPr lang="en-US" baseline="-25000" dirty="0">
                <a:solidFill>
                  <a:srgbClr val="4D5156"/>
                </a:solidFill>
                <a:latin typeface="arial" panose="020B0604020202020204" pitchFamily="34" charset="0"/>
              </a:rPr>
              <a:t>0</a:t>
            </a:r>
            <a:endParaRPr lang="en-TW" baseline="-25000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1424778-6BF2-CB42-A029-6B79D4F96C73}"/>
              </a:ext>
            </a:extLst>
          </p:cNvPr>
          <p:cNvSpPr/>
          <p:nvPr/>
        </p:nvSpPr>
        <p:spPr>
          <a:xfrm>
            <a:off x="10015537" y="3109867"/>
            <a:ext cx="3978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dirty="0">
                <a:solidFill>
                  <a:srgbClr val="4D5156"/>
                </a:solidFill>
                <a:latin typeface="arial" panose="020B0604020202020204" pitchFamily="34" charset="0"/>
              </a:rPr>
              <a:t>θ</a:t>
            </a:r>
            <a:r>
              <a:rPr lang="en-US" baseline="-25000" dirty="0">
                <a:solidFill>
                  <a:srgbClr val="4D5156"/>
                </a:solidFill>
                <a:latin typeface="arial" panose="020B0604020202020204" pitchFamily="34" charset="0"/>
              </a:rPr>
              <a:t>1</a:t>
            </a:r>
            <a:endParaRPr lang="en-TW" baseline="-2500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786A744-3FBF-5542-A658-CB78CC08FD9C}"/>
              </a:ext>
            </a:extLst>
          </p:cNvPr>
          <p:cNvSpPr/>
          <p:nvPr/>
        </p:nvSpPr>
        <p:spPr>
          <a:xfrm>
            <a:off x="9876786" y="2871635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latin typeface="PingFang TC" panose="020B0400000000000000" pitchFamily="34" charset="-120"/>
                <a:ea typeface="PingFang TC" panose="020B0400000000000000" pitchFamily="34" charset="-120"/>
              </a:rPr>
              <a:t>斜率</a:t>
            </a:r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382319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9" grpId="0"/>
      <p:bldP spid="10" grpId="0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/>
      <p:bldP spid="3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618A920-198F-C640-9125-2FFDDFAEC2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73085" y="250634"/>
            <a:ext cx="10952615" cy="590931"/>
          </a:xfrm>
        </p:spPr>
        <p:txBody>
          <a:bodyPr/>
          <a:lstStyle/>
          <a:p>
            <a:r>
              <a:rPr lang="zh-TW" altLang="en-US" dirty="0"/>
              <a:t>哪一個是誤差的測量方式呢？</a:t>
            </a:r>
            <a:endParaRPr lang="en-TW" dirty="0"/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D70441FD-5747-B44B-B0E8-7EACA66EB5D7}"/>
              </a:ext>
            </a:extLst>
          </p:cNvPr>
          <p:cNvCxnSpPr/>
          <p:nvPr/>
        </p:nvCxnSpPr>
        <p:spPr>
          <a:xfrm flipV="1">
            <a:off x="1725755" y="2390546"/>
            <a:ext cx="0" cy="21781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68F8CF6D-986C-D74A-9DC1-9FEC30A45D54}"/>
              </a:ext>
            </a:extLst>
          </p:cNvPr>
          <p:cNvCxnSpPr>
            <a:cxnSpLocks/>
          </p:cNvCxnSpPr>
          <p:nvPr/>
        </p:nvCxnSpPr>
        <p:spPr>
          <a:xfrm>
            <a:off x="1715481" y="4566956"/>
            <a:ext cx="3801438" cy="171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C6DE2585-6FF7-9B47-B9D6-3D7E77F70215}"/>
              </a:ext>
            </a:extLst>
          </p:cNvPr>
          <p:cNvSpPr/>
          <p:nvPr/>
        </p:nvSpPr>
        <p:spPr>
          <a:xfrm>
            <a:off x="5144640" y="4565244"/>
            <a:ext cx="304892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7014FC5-D70E-CE4A-911E-1F759E7C3AEA}"/>
              </a:ext>
            </a:extLst>
          </p:cNvPr>
          <p:cNvSpPr/>
          <p:nvPr/>
        </p:nvSpPr>
        <p:spPr>
          <a:xfrm>
            <a:off x="1327460" y="2388834"/>
            <a:ext cx="288862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y</a:t>
            </a:r>
            <a:endPara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0845C75D-D18A-8147-B1AD-062316670365}"/>
              </a:ext>
            </a:extLst>
          </p:cNvPr>
          <p:cNvCxnSpPr/>
          <p:nvPr/>
        </p:nvCxnSpPr>
        <p:spPr>
          <a:xfrm flipV="1">
            <a:off x="1725755" y="2879124"/>
            <a:ext cx="3282593" cy="1260389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Oval 58">
            <a:extLst>
              <a:ext uri="{FF2B5EF4-FFF2-40B4-BE49-F238E27FC236}">
                <a16:creationId xmlns:a16="http://schemas.microsoft.com/office/drawing/2014/main" id="{A1DD3A61-C81C-B14D-AEF6-3C71159FEB53}"/>
              </a:ext>
            </a:extLst>
          </p:cNvPr>
          <p:cNvSpPr/>
          <p:nvPr/>
        </p:nvSpPr>
        <p:spPr>
          <a:xfrm>
            <a:off x="2215721" y="3608173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33CD44D1-08E4-BF43-9E2E-1B33C7F6511F}"/>
              </a:ext>
            </a:extLst>
          </p:cNvPr>
          <p:cNvSpPr/>
          <p:nvPr/>
        </p:nvSpPr>
        <p:spPr>
          <a:xfrm>
            <a:off x="2565829" y="3550508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D1552A13-0CBE-8B41-AD9B-E1571C08F559}"/>
              </a:ext>
            </a:extLst>
          </p:cNvPr>
          <p:cNvSpPr/>
          <p:nvPr/>
        </p:nvSpPr>
        <p:spPr>
          <a:xfrm>
            <a:off x="2344770" y="4120978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C75594E1-914C-5A48-BF4A-3D644DAA37C6}"/>
              </a:ext>
            </a:extLst>
          </p:cNvPr>
          <p:cNvSpPr/>
          <p:nvPr/>
        </p:nvSpPr>
        <p:spPr>
          <a:xfrm>
            <a:off x="2915937" y="3486082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87D6F49A-0C21-0245-999E-30236BB2B4AD}"/>
              </a:ext>
            </a:extLst>
          </p:cNvPr>
          <p:cNvSpPr/>
          <p:nvPr/>
        </p:nvSpPr>
        <p:spPr>
          <a:xfrm>
            <a:off x="3064486" y="3822358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556A33F1-F25E-1748-BCA7-61EF13EEF4F1}"/>
              </a:ext>
            </a:extLst>
          </p:cNvPr>
          <p:cNvSpPr/>
          <p:nvPr/>
        </p:nvSpPr>
        <p:spPr>
          <a:xfrm>
            <a:off x="2915937" y="3152580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89EC7B3C-9991-3C4D-8BC3-44267D53DB34}"/>
              </a:ext>
            </a:extLst>
          </p:cNvPr>
          <p:cNvSpPr/>
          <p:nvPr/>
        </p:nvSpPr>
        <p:spPr>
          <a:xfrm>
            <a:off x="2841545" y="4012978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2625FD8E-2D05-374E-9699-F54FDF245C1B}"/>
              </a:ext>
            </a:extLst>
          </p:cNvPr>
          <p:cNvSpPr/>
          <p:nvPr/>
        </p:nvSpPr>
        <p:spPr>
          <a:xfrm>
            <a:off x="3459337" y="3720989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7D7CE418-0568-A242-8899-F7CF7990CC4F}"/>
              </a:ext>
            </a:extLst>
          </p:cNvPr>
          <p:cNvSpPr/>
          <p:nvPr/>
        </p:nvSpPr>
        <p:spPr>
          <a:xfrm>
            <a:off x="3505897" y="3112994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2384F788-4FED-074A-A641-109CD6ED8E90}"/>
              </a:ext>
            </a:extLst>
          </p:cNvPr>
          <p:cNvSpPr/>
          <p:nvPr/>
        </p:nvSpPr>
        <p:spPr>
          <a:xfrm>
            <a:off x="2565829" y="3935385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013BCD70-98D3-CF4D-8306-11ED61FE1DC5}"/>
              </a:ext>
            </a:extLst>
          </p:cNvPr>
          <p:cNvSpPr/>
          <p:nvPr/>
        </p:nvSpPr>
        <p:spPr>
          <a:xfrm>
            <a:off x="3842693" y="2891935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A5E7BD86-AB95-C741-BBDB-9E853FE50E39}"/>
              </a:ext>
            </a:extLst>
          </p:cNvPr>
          <p:cNvSpPr/>
          <p:nvPr/>
        </p:nvSpPr>
        <p:spPr>
          <a:xfrm>
            <a:off x="3842693" y="3393778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3352009C-B3CE-8C47-ADE8-33C504F196B8}"/>
              </a:ext>
            </a:extLst>
          </p:cNvPr>
          <p:cNvSpPr/>
          <p:nvPr/>
        </p:nvSpPr>
        <p:spPr>
          <a:xfrm>
            <a:off x="3186156" y="3206580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0CF12AC5-8555-E448-A480-D8568809C72D}"/>
              </a:ext>
            </a:extLst>
          </p:cNvPr>
          <p:cNvSpPr/>
          <p:nvPr/>
        </p:nvSpPr>
        <p:spPr>
          <a:xfrm>
            <a:off x="4138348" y="2575212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9B641F39-196B-D04B-A5C7-BA7DA55EA6A5}"/>
              </a:ext>
            </a:extLst>
          </p:cNvPr>
          <p:cNvSpPr/>
          <p:nvPr/>
        </p:nvSpPr>
        <p:spPr>
          <a:xfrm>
            <a:off x="4317520" y="2876822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E5132189-2C90-014B-948C-AFDB587F0CED}"/>
              </a:ext>
            </a:extLst>
          </p:cNvPr>
          <p:cNvSpPr/>
          <p:nvPr/>
        </p:nvSpPr>
        <p:spPr>
          <a:xfrm>
            <a:off x="3459337" y="3515033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FE8CC19B-E4E2-4744-B1B1-1DBD5D366B8C}"/>
              </a:ext>
            </a:extLst>
          </p:cNvPr>
          <p:cNvSpPr/>
          <p:nvPr/>
        </p:nvSpPr>
        <p:spPr>
          <a:xfrm>
            <a:off x="4324704" y="3442508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4740019B-869E-FB43-8E62-D9D4224340A2}"/>
              </a:ext>
            </a:extLst>
          </p:cNvPr>
          <p:cNvCxnSpPr>
            <a:cxnSpLocks/>
          </p:cNvCxnSpPr>
          <p:nvPr/>
        </p:nvCxnSpPr>
        <p:spPr>
          <a:xfrm>
            <a:off x="4236968" y="3182008"/>
            <a:ext cx="124818" cy="253456"/>
          </a:xfrm>
          <a:prstGeom prst="line">
            <a:avLst/>
          </a:prstGeom>
          <a:ln w="19050"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0D47A878-4F2C-5B4C-8D74-0B7A8AC77465}"/>
              </a:ext>
            </a:extLst>
          </p:cNvPr>
          <p:cNvCxnSpPr/>
          <p:nvPr/>
        </p:nvCxnSpPr>
        <p:spPr>
          <a:xfrm flipV="1">
            <a:off x="6565321" y="2388834"/>
            <a:ext cx="0" cy="21781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04220B21-377C-294C-ADCB-B701E85C574E}"/>
              </a:ext>
            </a:extLst>
          </p:cNvPr>
          <p:cNvCxnSpPr>
            <a:cxnSpLocks/>
          </p:cNvCxnSpPr>
          <p:nvPr/>
        </p:nvCxnSpPr>
        <p:spPr>
          <a:xfrm>
            <a:off x="6555047" y="4565244"/>
            <a:ext cx="3801438" cy="171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Rectangle 78">
            <a:extLst>
              <a:ext uri="{FF2B5EF4-FFF2-40B4-BE49-F238E27FC236}">
                <a16:creationId xmlns:a16="http://schemas.microsoft.com/office/drawing/2014/main" id="{9E77489F-DCDF-2E48-A970-229FA42E7BD9}"/>
              </a:ext>
            </a:extLst>
          </p:cNvPr>
          <p:cNvSpPr/>
          <p:nvPr/>
        </p:nvSpPr>
        <p:spPr>
          <a:xfrm>
            <a:off x="9984205" y="4565244"/>
            <a:ext cx="304892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8D80639F-6FF2-5E4B-929A-0ED5995F99BF}"/>
              </a:ext>
            </a:extLst>
          </p:cNvPr>
          <p:cNvSpPr/>
          <p:nvPr/>
        </p:nvSpPr>
        <p:spPr>
          <a:xfrm>
            <a:off x="6167025" y="2320629"/>
            <a:ext cx="288862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y</a:t>
            </a:r>
            <a:endPara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3D3CB0B1-45C0-8F45-B783-F8BFA8BDCEFF}"/>
              </a:ext>
            </a:extLst>
          </p:cNvPr>
          <p:cNvCxnSpPr/>
          <p:nvPr/>
        </p:nvCxnSpPr>
        <p:spPr>
          <a:xfrm flipV="1">
            <a:off x="6565321" y="2877412"/>
            <a:ext cx="3282593" cy="1260389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Oval 81">
            <a:extLst>
              <a:ext uri="{FF2B5EF4-FFF2-40B4-BE49-F238E27FC236}">
                <a16:creationId xmlns:a16="http://schemas.microsoft.com/office/drawing/2014/main" id="{1528264C-201D-C24E-803B-0BADFDF67CA2}"/>
              </a:ext>
            </a:extLst>
          </p:cNvPr>
          <p:cNvSpPr/>
          <p:nvPr/>
        </p:nvSpPr>
        <p:spPr>
          <a:xfrm>
            <a:off x="7055287" y="3606461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9463C5D3-178D-6844-9F1A-4AE2596CD634}"/>
              </a:ext>
            </a:extLst>
          </p:cNvPr>
          <p:cNvSpPr/>
          <p:nvPr/>
        </p:nvSpPr>
        <p:spPr>
          <a:xfrm>
            <a:off x="7405395" y="3548796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D3920AF9-C295-D541-9957-36D5B110CFDF}"/>
              </a:ext>
            </a:extLst>
          </p:cNvPr>
          <p:cNvSpPr/>
          <p:nvPr/>
        </p:nvSpPr>
        <p:spPr>
          <a:xfrm>
            <a:off x="7184336" y="4119266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E300A4BB-39AB-E04A-ACAA-8E806D0993BC}"/>
              </a:ext>
            </a:extLst>
          </p:cNvPr>
          <p:cNvSpPr/>
          <p:nvPr/>
        </p:nvSpPr>
        <p:spPr>
          <a:xfrm>
            <a:off x="7755503" y="3484370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312E0F3A-4A63-1041-8254-E3B45E0274BE}"/>
              </a:ext>
            </a:extLst>
          </p:cNvPr>
          <p:cNvSpPr/>
          <p:nvPr/>
        </p:nvSpPr>
        <p:spPr>
          <a:xfrm>
            <a:off x="7904052" y="3820646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7867068F-CA5B-1C4D-A3F6-F0134DABF2FD}"/>
              </a:ext>
            </a:extLst>
          </p:cNvPr>
          <p:cNvSpPr/>
          <p:nvPr/>
        </p:nvSpPr>
        <p:spPr>
          <a:xfrm>
            <a:off x="7755503" y="3150868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441D8094-869B-5446-AD02-A065C6EE81A3}"/>
              </a:ext>
            </a:extLst>
          </p:cNvPr>
          <p:cNvSpPr/>
          <p:nvPr/>
        </p:nvSpPr>
        <p:spPr>
          <a:xfrm>
            <a:off x="7681111" y="4011266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B7502B14-0C06-ED47-B118-7F46E5258972}"/>
              </a:ext>
            </a:extLst>
          </p:cNvPr>
          <p:cNvSpPr/>
          <p:nvPr/>
        </p:nvSpPr>
        <p:spPr>
          <a:xfrm>
            <a:off x="8298903" y="3719277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D0C25CD0-25D3-CB42-9F8F-78317ACCF3AC}"/>
              </a:ext>
            </a:extLst>
          </p:cNvPr>
          <p:cNvSpPr/>
          <p:nvPr/>
        </p:nvSpPr>
        <p:spPr>
          <a:xfrm>
            <a:off x="8345463" y="3111282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E100196C-4C05-A646-8CFD-C769813F918D}"/>
              </a:ext>
            </a:extLst>
          </p:cNvPr>
          <p:cNvSpPr/>
          <p:nvPr/>
        </p:nvSpPr>
        <p:spPr>
          <a:xfrm>
            <a:off x="7405395" y="3933673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2C9F444F-6F75-9D42-B28F-275CC590A345}"/>
              </a:ext>
            </a:extLst>
          </p:cNvPr>
          <p:cNvSpPr/>
          <p:nvPr/>
        </p:nvSpPr>
        <p:spPr>
          <a:xfrm>
            <a:off x="8682259" y="2890223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55658864-AF84-7342-95A0-68B6FC926C73}"/>
              </a:ext>
            </a:extLst>
          </p:cNvPr>
          <p:cNvSpPr/>
          <p:nvPr/>
        </p:nvSpPr>
        <p:spPr>
          <a:xfrm>
            <a:off x="8682259" y="3392066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29F902FF-853D-9A40-80FE-A7E88EA3AF36}"/>
              </a:ext>
            </a:extLst>
          </p:cNvPr>
          <p:cNvSpPr/>
          <p:nvPr/>
        </p:nvSpPr>
        <p:spPr>
          <a:xfrm>
            <a:off x="8025722" y="3204868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C0C3CCA0-01F5-F849-9B11-B806EC7DB765}"/>
              </a:ext>
            </a:extLst>
          </p:cNvPr>
          <p:cNvSpPr/>
          <p:nvPr/>
        </p:nvSpPr>
        <p:spPr>
          <a:xfrm>
            <a:off x="8977914" y="2573500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EB9F451F-9C49-9143-BC9A-B55FABE95703}"/>
              </a:ext>
            </a:extLst>
          </p:cNvPr>
          <p:cNvSpPr/>
          <p:nvPr/>
        </p:nvSpPr>
        <p:spPr>
          <a:xfrm>
            <a:off x="9157086" y="2875110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90BAE98D-624A-B34D-A72B-3725B1EC40ED}"/>
              </a:ext>
            </a:extLst>
          </p:cNvPr>
          <p:cNvSpPr/>
          <p:nvPr/>
        </p:nvSpPr>
        <p:spPr>
          <a:xfrm>
            <a:off x="8298903" y="3513321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17EBA725-0B9A-1E40-A256-28BC8E7E08D9}"/>
              </a:ext>
            </a:extLst>
          </p:cNvPr>
          <p:cNvSpPr/>
          <p:nvPr/>
        </p:nvSpPr>
        <p:spPr>
          <a:xfrm>
            <a:off x="9174903" y="3440796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C0298379-8F97-0149-915D-E6CDF79D6071}"/>
              </a:ext>
            </a:extLst>
          </p:cNvPr>
          <p:cNvCxnSpPr>
            <a:cxnSpLocks/>
          </p:cNvCxnSpPr>
          <p:nvPr/>
        </p:nvCxnSpPr>
        <p:spPr>
          <a:xfrm flipH="1">
            <a:off x="9231779" y="3118899"/>
            <a:ext cx="317" cy="315917"/>
          </a:xfrm>
          <a:prstGeom prst="line">
            <a:avLst/>
          </a:prstGeom>
          <a:ln w="19050"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EE463855-AD46-2E4A-8266-7E8C5355790C}"/>
                  </a:ext>
                </a:extLst>
              </p:cNvPr>
              <p:cNvSpPr txBox="1"/>
              <p:nvPr/>
            </p:nvSpPr>
            <p:spPr>
              <a:xfrm>
                <a:off x="7190140" y="2341280"/>
                <a:ext cx="1197942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EE463855-AD46-2E4A-8266-7E8C535579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0140" y="2341280"/>
                <a:ext cx="1197942" cy="276999"/>
              </a:xfrm>
              <a:prstGeom prst="rect">
                <a:avLst/>
              </a:prstGeom>
              <a:blipFill>
                <a:blip r:embed="rId3"/>
                <a:stretch>
                  <a:fillRect l="-2105" r="-2105" b="-31818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0BE9F113-6730-8B4A-B1C4-1E4A9E76DCAA}"/>
              </a:ext>
            </a:extLst>
          </p:cNvPr>
          <p:cNvCxnSpPr/>
          <p:nvPr/>
        </p:nvCxnSpPr>
        <p:spPr>
          <a:xfrm>
            <a:off x="9282903" y="3312868"/>
            <a:ext cx="565011" cy="200453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Rectangle 101">
            <a:extLst>
              <a:ext uri="{FF2B5EF4-FFF2-40B4-BE49-F238E27FC236}">
                <a16:creationId xmlns:a16="http://schemas.microsoft.com/office/drawing/2014/main" id="{70E5ADC1-0AD4-E745-A3A9-08A746B3F2CB}"/>
              </a:ext>
            </a:extLst>
          </p:cNvPr>
          <p:cNvSpPr/>
          <p:nvPr/>
        </p:nvSpPr>
        <p:spPr>
          <a:xfrm>
            <a:off x="9789537" y="3392066"/>
            <a:ext cx="707758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Residual</a:t>
            </a:r>
          </a:p>
        </p:txBody>
      </p: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39515914-274C-7F45-990F-629AB57E6CA3}"/>
              </a:ext>
            </a:extLst>
          </p:cNvPr>
          <p:cNvCxnSpPr/>
          <p:nvPr/>
        </p:nvCxnSpPr>
        <p:spPr>
          <a:xfrm>
            <a:off x="4337575" y="3295623"/>
            <a:ext cx="565011" cy="200453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Rectangle 103">
            <a:extLst>
              <a:ext uri="{FF2B5EF4-FFF2-40B4-BE49-F238E27FC236}">
                <a16:creationId xmlns:a16="http://schemas.microsoft.com/office/drawing/2014/main" id="{4F59EC03-3B97-4D45-9CEC-A02C1EB0C966}"/>
              </a:ext>
            </a:extLst>
          </p:cNvPr>
          <p:cNvSpPr/>
          <p:nvPr/>
        </p:nvSpPr>
        <p:spPr>
          <a:xfrm>
            <a:off x="4844209" y="3374821"/>
            <a:ext cx="707758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Residual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A5500311-9531-E54A-8FA5-3C89AB0C8112}"/>
                  </a:ext>
                </a:extLst>
              </p:cNvPr>
              <p:cNvSpPr/>
              <p:nvPr/>
            </p:nvSpPr>
            <p:spPr>
              <a:xfrm>
                <a:off x="2949545" y="5241131"/>
                <a:ext cx="3390608" cy="4849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latin typeface="PingFang TC" panose="020B0400000000000000" pitchFamily="34" charset="-120"/>
                    <a:ea typeface="PingFang TC" panose="020B0400000000000000" pitchFamily="34" charset="-120"/>
                  </a:rPr>
                  <a:t>目標函式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dirty="0">
                        <a:latin typeface="PingFang TC" panose="020B0400000000000000" pitchFamily="34" charset="-120"/>
                        <a:ea typeface="PingFang TC" panose="020B0400000000000000" pitchFamily="34" charset="-120"/>
                      </a:rPr>
                      <m:t>(</m:t>
                    </m:r>
                    <m:r>
                      <m:rPr>
                        <m:nor/>
                      </m:rPr>
                      <a:rPr lang="el-GR" dirty="0">
                        <a:solidFill>
                          <a:srgbClr val="4D5156"/>
                        </a:solidFill>
                        <a:latin typeface="arial" panose="020B0604020202020204" pitchFamily="34" charset="0"/>
                      </a:rPr>
                      <m:t>θ</m:t>
                    </m:r>
                    <m:r>
                      <m:rPr>
                        <m:nor/>
                      </m:rPr>
                      <a:rPr lang="en-US" baseline="-25000" dirty="0">
                        <a:solidFill>
                          <a:srgbClr val="4D5156"/>
                        </a:solidFill>
                        <a:latin typeface="arial" panose="020B0604020202020204" pitchFamily="34" charset="0"/>
                      </a:rPr>
                      <m:t>0</m:t>
                    </m:r>
                    <m:r>
                      <m:rPr>
                        <m:nor/>
                      </m:rPr>
                      <a:rPr lang="en-TW" baseline="-25000" dirty="0">
                        <a:solidFill>
                          <a:srgbClr val="4D5156"/>
                        </a:solidFill>
                      </a:rPr>
                      <m:t>, </m:t>
                    </m:r>
                    <m:r>
                      <m:rPr>
                        <m:nor/>
                      </m:rPr>
                      <a:rPr lang="el-GR" dirty="0">
                        <a:solidFill>
                          <a:srgbClr val="4D5156"/>
                        </a:solidFill>
                        <a:latin typeface="arial" panose="020B0604020202020204" pitchFamily="34" charset="0"/>
                      </a:rPr>
                      <m:t>θ</m:t>
                    </m:r>
                    <m:r>
                      <m:rPr>
                        <m:nor/>
                      </m:rPr>
                      <a:rPr lang="en-US" baseline="-25000" dirty="0">
                        <a:solidFill>
                          <a:srgbClr val="4D5156"/>
                        </a:solidFill>
                        <a:latin typeface="arial" panose="020B0604020202020204" pitchFamily="34" charset="0"/>
                      </a:rPr>
                      <m:t>1</m:t>
                    </m:r>
                    <m:r>
                      <m:rPr>
                        <m:nor/>
                      </m:rPr>
                      <a:rPr lang="en-US" dirty="0">
                        <a:latin typeface="PingFang TC" panose="020B0400000000000000" pitchFamily="34" charset="-120"/>
                        <a:ea typeface="PingFang TC" panose="020B0400000000000000" pitchFamily="34" charset="-120"/>
                      </a:rPr>
                      <m:t>) =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  <a:ea typeface="PingFang TC" panose="020B0400000000000000" pitchFamily="34" charset="-12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PingFang TC" panose="020B0400000000000000" pitchFamily="34" charset="-12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PingFang TC" panose="020B0400000000000000" pitchFamily="34" charset="-120"/>
                          </a:rPr>
                          <m:t>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PingFang TC" panose="020B0400000000000000" pitchFamily="34" charset="-12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i="1" smtClean="0">
                            <a:latin typeface="Cambria Math" panose="02040503050406030204" pitchFamily="18" charset="0"/>
                            <a:ea typeface="PingFang TC" panose="020B0400000000000000" pitchFamily="34" charset="-120"/>
                          </a:rPr>
                        </m:ctrlPr>
                      </m:naryPr>
                      <m:sub/>
                      <m:sup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PingFang TC" panose="020B0400000000000000" pitchFamily="34" charset="-120"/>
                          </a:rPr>
                          <m:t>(</m:t>
                        </m:r>
                        <m:r>
                          <a:rPr lang="cy-GB" i="1">
                            <a:latin typeface="Cambria Math" panose="02040503050406030204" pitchFamily="18" charset="0"/>
                            <a:ea typeface="PingFang TC" panose="020B0400000000000000" pitchFamily="34" charset="-120"/>
                          </a:rPr>
                          <m:t>ŷ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  <a:ea typeface="PingFang TC" panose="020B0400000000000000" pitchFamily="34" charset="-12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PingFang TC" panose="020B0400000000000000" pitchFamily="34" charset="-12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PingFang TC" panose="020B0400000000000000" pitchFamily="34" charset="-120"/>
                          </a:rPr>
                          <m:t>𝑦𝑖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PingFang TC" panose="020B0400000000000000" pitchFamily="34" charset="-120"/>
                          </a:rPr>
                          <m:t>)</m:t>
                        </m:r>
                      </m:e>
                    </m:nary>
                    <m:r>
                      <a:rPr lang="en-US" b="0" i="1" baseline="30000" smtClean="0">
                        <a:latin typeface="Cambria Math" panose="02040503050406030204" pitchFamily="18" charset="0"/>
                        <a:ea typeface="PingFang TC" panose="020B0400000000000000" pitchFamily="34" charset="-120"/>
                      </a:rPr>
                      <m:t>2</m:t>
                    </m:r>
                  </m:oMath>
                </a14:m>
                <a:endParaRPr lang="en-TW" baseline="30000" dirty="0"/>
              </a:p>
            </p:txBody>
          </p:sp>
        </mc:Choice>
        <mc:Fallback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A5500311-9531-E54A-8FA5-3C89AB0C81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9545" y="5241131"/>
                <a:ext cx="3390608" cy="484941"/>
              </a:xfrm>
              <a:prstGeom prst="rect">
                <a:avLst/>
              </a:prstGeom>
              <a:blipFill>
                <a:blip r:embed="rId4"/>
                <a:stretch>
                  <a:fillRect l="-1498" t="-76316" b="-118421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96418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6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00"/>
                            </p:stCondLst>
                            <p:childTnLst>
                              <p:par>
                                <p:cTn id="8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4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0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3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6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9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2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5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8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1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4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0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3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6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9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2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5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8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  <p:bldP spid="57" grpId="0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9" grpId="0"/>
      <p:bldP spid="80" grpId="0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93" grpId="0" animBg="1"/>
      <p:bldP spid="94" grpId="0" animBg="1"/>
      <p:bldP spid="95" grpId="0" animBg="1"/>
      <p:bldP spid="96" grpId="0" animBg="1"/>
      <p:bldP spid="97" grpId="0" animBg="1"/>
      <p:bldP spid="98" grpId="0" animBg="1"/>
      <p:bldP spid="100" grpId="0"/>
      <p:bldP spid="102" grpId="0"/>
      <p:bldP spid="10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E4064CC-7A47-374E-A0FB-08DB174C85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TW" dirty="0"/>
              <a:t>兩種求解方法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6EEDEC8-C798-2743-8B62-7A737D675B7D}"/>
              </a:ext>
            </a:extLst>
          </p:cNvPr>
          <p:cNvSpPr/>
          <p:nvPr/>
        </p:nvSpPr>
        <p:spPr>
          <a:xfrm>
            <a:off x="992875" y="1378635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Close form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Gradient descent</a:t>
            </a:r>
          </a:p>
        </p:txBody>
      </p:sp>
    </p:spTree>
    <p:extLst>
      <p:ext uri="{BB962C8B-B14F-4D97-AF65-F5344CB8AC3E}">
        <p14:creationId xmlns:p14="http://schemas.microsoft.com/office/powerpoint/2010/main" val="20168699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13486D9-D70D-AB4D-8740-4CE002346CA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73085" y="250634"/>
            <a:ext cx="10952615" cy="594009"/>
          </a:xfrm>
        </p:spPr>
        <p:txBody>
          <a:bodyPr/>
          <a:lstStyle/>
          <a:p>
            <a:r>
              <a:rPr lang="en-US" dirty="0">
                <a:latin typeface="PingFang TC" panose="020B0400000000000000" pitchFamily="34" charset="-120"/>
                <a:ea typeface="PingFang TC" panose="020B0400000000000000" pitchFamily="34" charset="-120"/>
              </a:rPr>
              <a:t>scikit-learn</a:t>
            </a:r>
            <a:r>
              <a:rPr lang="en-US" dirty="0"/>
              <a:t> </a:t>
            </a:r>
            <a:endParaRPr lang="en-TW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748BE0-F61B-3640-AD5D-6B23272EACF0}"/>
              </a:ext>
            </a:extLst>
          </p:cNvPr>
          <p:cNvSpPr txBox="1">
            <a:spLocks/>
          </p:cNvSpPr>
          <p:nvPr/>
        </p:nvSpPr>
        <p:spPr>
          <a:xfrm>
            <a:off x="838200" y="936978"/>
            <a:ext cx="9771345" cy="4563580"/>
          </a:xfr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sklearn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 </a:t>
            </a: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在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python</a:t>
            </a: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中提供大量常見的機器學習演算法和許多實用的資料集合，其中今天就是要使用到它的現性回歸的演算法</a:t>
            </a:r>
            <a:r>
              <a:rPr lang="en-US" altLang="zh-TW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(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LinearRegression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)。</a:t>
            </a:r>
          </a:p>
          <a:p>
            <a:pPr>
              <a:lnSpc>
                <a:spcPct val="150000"/>
              </a:lnSpc>
            </a:pPr>
            <a:endParaRPr lang="zh-TW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PingFang TC" panose="020B0400000000000000" pitchFamily="34" charset="-120"/>
              <a:ea typeface="PingFang TC" panose="020B0400000000000000" pitchFamily="34" charset="-120"/>
            </a:endParaRPr>
          </a:p>
          <a:p>
            <a:pPr>
              <a:lnSpc>
                <a:spcPct val="150000"/>
              </a:lnSpc>
            </a:pP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F7B6AB-8D19-0749-ADAF-3F6770EE62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2470" y="1995707"/>
            <a:ext cx="7052153" cy="4396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995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5CC6804-0D3E-6945-A73A-993333D0020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73085" y="250634"/>
            <a:ext cx="10952615" cy="594009"/>
          </a:xfrm>
        </p:spPr>
        <p:txBody>
          <a:bodyPr/>
          <a:lstStyle/>
          <a:p>
            <a:r>
              <a:rPr lang="en-US" dirty="0">
                <a:latin typeface="PingFang TC" panose="020B0400000000000000" pitchFamily="34" charset="-120"/>
                <a:ea typeface="PingFang TC" panose="020B0400000000000000" pitchFamily="34" charset="-120"/>
              </a:rPr>
              <a:t>Linear Regression</a:t>
            </a:r>
            <a:endParaRPr lang="en-TW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D0D9F2-F856-C748-A818-FD09EB904883}"/>
              </a:ext>
            </a:extLst>
          </p:cNvPr>
          <p:cNvSpPr txBox="1">
            <a:spLocks/>
          </p:cNvSpPr>
          <p:nvPr/>
        </p:nvSpPr>
        <p:spPr>
          <a:xfrm>
            <a:off x="838200" y="1112760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LearRegression</a:t>
            </a: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使用時機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PingFang TC" panose="020B0400000000000000" pitchFamily="34" charset="-120"/>
              <a:ea typeface="PingFang TC" panose="020B0400000000000000" pitchFamily="34" charset="-120"/>
            </a:endParaRPr>
          </a:p>
          <a:p>
            <a:pPr marL="685800" lvl="2">
              <a:spcBef>
                <a:spcPts val="1000"/>
              </a:spcBef>
            </a:pP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標籤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(y)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為連續值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PingFang TC" panose="020B0400000000000000" pitchFamily="34" charset="-120"/>
              <a:ea typeface="PingFang TC" panose="020B0400000000000000" pitchFamily="34" charset="-120"/>
            </a:endParaRPr>
          </a:p>
          <a:p>
            <a:pPr marL="685800" lvl="2">
              <a:spcBef>
                <a:spcPts val="1000"/>
              </a:spcBef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資料量較少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 (&lt;100k)</a:t>
            </a:r>
          </a:p>
          <a:p>
            <a:pPr marL="685800" lvl="2">
              <a:spcBef>
                <a:spcPts val="1000"/>
              </a:spcBef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假設資料特徵和標籤之間有線性關性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PingFang TC" panose="020B0400000000000000" pitchFamily="34" charset="-120"/>
              <a:ea typeface="PingFang TC" panose="020B0400000000000000" pitchFamily="34" charset="-120"/>
            </a:endParaRPr>
          </a:p>
          <a:p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透過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Feature Transformation(</a:t>
            </a: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特徵轉換</a:t>
            </a:r>
            <a:r>
              <a:rPr lang="en-US" altLang="zh-TW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)</a:t>
            </a: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、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 Normalization(</a:t>
            </a: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正規化</a:t>
            </a:r>
            <a:r>
              <a:rPr lang="en-US" altLang="zh-TW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)</a:t>
            </a: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 幫助快速收斂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PingFang TC" panose="020B0400000000000000" pitchFamily="34" charset="-120"/>
              <a:ea typeface="PingFang TC" panose="020B0400000000000000" pitchFamily="34" charset="-120"/>
            </a:endParaRPr>
          </a:p>
          <a:p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PingFang TC" panose="020B0400000000000000" pitchFamily="34" charset="-120"/>
              <a:ea typeface="PingFang TC" panose="020B0400000000000000" pitchFamily="34" charset="-120"/>
            </a:endParaRPr>
          </a:p>
          <a:p>
            <a:pPr lvl="1"/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1"/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1"/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C07857-5DF7-CB4B-8D2D-631DE5E2EE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0638" b="-13745"/>
          <a:stretch/>
        </p:blipFill>
        <p:spPr>
          <a:xfrm>
            <a:off x="1767625" y="2663800"/>
            <a:ext cx="2781797" cy="2600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C2ED3D7-D1B9-5F4F-9E56-7F64D679B78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89" t="14165" r="3950"/>
          <a:stretch/>
        </p:blipFill>
        <p:spPr>
          <a:xfrm>
            <a:off x="2924578" y="4021386"/>
            <a:ext cx="6575738" cy="2267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240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CFF774B-6DAD-D841-A2A0-40805B92E1F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73085" y="250634"/>
            <a:ext cx="10952615" cy="594009"/>
          </a:xfrm>
        </p:spPr>
        <p:txBody>
          <a:bodyPr/>
          <a:lstStyle/>
          <a:p>
            <a:r>
              <a:rPr lang="en-US" dirty="0">
                <a:latin typeface="PingFang TC" panose="020B0400000000000000" pitchFamily="34" charset="-120"/>
                <a:ea typeface="PingFang TC" panose="020B0400000000000000" pitchFamily="34" charset="-120"/>
              </a:rPr>
              <a:t>scikit-learn </a:t>
            </a:r>
            <a:r>
              <a:rPr lang="zh-CN" altLang="en-US" dirty="0">
                <a:latin typeface="PingFang TC" panose="020B0400000000000000" pitchFamily="34" charset="-120"/>
                <a:ea typeface="PingFang TC" panose="020B0400000000000000" pitchFamily="34" charset="-120"/>
              </a:rPr>
              <a:t>模型評估方法</a:t>
            </a:r>
            <a:endParaRPr lang="en-TW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A6AC6E-8778-8C4A-989E-B9FF588DC95C}"/>
              </a:ext>
            </a:extLst>
          </p:cNvPr>
          <p:cNvSpPr txBox="1">
            <a:spLocks/>
          </p:cNvSpPr>
          <p:nvPr/>
        </p:nvSpPr>
        <p:spPr>
          <a:xfrm>
            <a:off x="838200" y="1261420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Regression</a:t>
            </a:r>
          </a:p>
          <a:p>
            <a:pPr lvl="1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Mean Absolute Error</a:t>
            </a:r>
          </a:p>
          <a:p>
            <a:pPr lvl="1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Root Mean Absolute Error</a:t>
            </a:r>
          </a:p>
          <a:p>
            <a:pPr lvl="1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R2 Score</a:t>
            </a:r>
            <a:b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Classification</a:t>
            </a:r>
          </a:p>
          <a:p>
            <a:pPr lvl="1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Accuracy</a:t>
            </a:r>
          </a:p>
          <a:p>
            <a:pPr lvl="1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F1 Score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E619E9-F92D-104D-B3C3-1686973B6A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5511" y="1486168"/>
            <a:ext cx="2921000" cy="1104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55011C-9686-5A44-BE10-0BDA49EC60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8974" y="3920715"/>
            <a:ext cx="5507060" cy="1054039"/>
          </a:xfrm>
          <a:prstGeom prst="rect">
            <a:avLst/>
          </a:prstGeom>
        </p:spPr>
      </p:pic>
      <p:cxnSp>
        <p:nvCxnSpPr>
          <p:cNvPr id="6" name="Curved Connector 5">
            <a:extLst>
              <a:ext uri="{FF2B5EF4-FFF2-40B4-BE49-F238E27FC236}">
                <a16:creationId xmlns:a16="http://schemas.microsoft.com/office/drawing/2014/main" id="{2A06BF52-9287-994C-BCBA-8989DBA87F6E}"/>
              </a:ext>
            </a:extLst>
          </p:cNvPr>
          <p:cNvCxnSpPr>
            <a:cxnSpLocks/>
          </p:cNvCxnSpPr>
          <p:nvPr/>
        </p:nvCxnSpPr>
        <p:spPr>
          <a:xfrm rot="5400000">
            <a:off x="7291328" y="2436434"/>
            <a:ext cx="377498" cy="303993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urved Connector 6">
            <a:extLst>
              <a:ext uri="{FF2B5EF4-FFF2-40B4-BE49-F238E27FC236}">
                <a16:creationId xmlns:a16="http://schemas.microsoft.com/office/drawing/2014/main" id="{DD9651DA-9CA2-2148-9A53-AEC3D3E2528B}"/>
              </a:ext>
            </a:extLst>
          </p:cNvPr>
          <p:cNvCxnSpPr>
            <a:cxnSpLocks/>
          </p:cNvCxnSpPr>
          <p:nvPr/>
        </p:nvCxnSpPr>
        <p:spPr>
          <a:xfrm rot="16200000" flipH="1">
            <a:off x="8411793" y="2375481"/>
            <a:ext cx="462770" cy="228912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urved Connector 7">
            <a:extLst>
              <a:ext uri="{FF2B5EF4-FFF2-40B4-BE49-F238E27FC236}">
                <a16:creationId xmlns:a16="http://schemas.microsoft.com/office/drawing/2014/main" id="{504FED74-CF65-7B46-913B-81BCDB77412D}"/>
              </a:ext>
            </a:extLst>
          </p:cNvPr>
          <p:cNvCxnSpPr>
            <a:cxnSpLocks/>
          </p:cNvCxnSpPr>
          <p:nvPr/>
        </p:nvCxnSpPr>
        <p:spPr>
          <a:xfrm flipV="1">
            <a:off x="8757634" y="1685505"/>
            <a:ext cx="631065" cy="251999"/>
          </a:xfrm>
          <a:prstGeom prst="curvedConnector3">
            <a:avLst>
              <a:gd name="adj1" fmla="val -102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0CC743E0-EDA8-F347-8D54-1FAEDFE5B8D2}"/>
              </a:ext>
            </a:extLst>
          </p:cNvPr>
          <p:cNvSpPr/>
          <p:nvPr/>
        </p:nvSpPr>
        <p:spPr>
          <a:xfrm>
            <a:off x="9388699" y="1529535"/>
            <a:ext cx="15938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Desired output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3859B6D-97E9-F743-97C7-A83DF2AF2B78}"/>
              </a:ext>
            </a:extLst>
          </p:cNvPr>
          <p:cNvSpPr/>
          <p:nvPr/>
        </p:nvSpPr>
        <p:spPr>
          <a:xfrm>
            <a:off x="8756902" y="2558548"/>
            <a:ext cx="17741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Predicted output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3DD421E-CF19-564B-85C2-C92BBDF298AD}"/>
              </a:ext>
            </a:extLst>
          </p:cNvPr>
          <p:cNvSpPr/>
          <p:nvPr/>
        </p:nvSpPr>
        <p:spPr>
          <a:xfrm>
            <a:off x="6596856" y="2701893"/>
            <a:ext cx="16705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Number of data</a:t>
            </a:r>
          </a:p>
        </p:txBody>
      </p:sp>
    </p:spTree>
    <p:extLst>
      <p:ext uri="{BB962C8B-B14F-4D97-AF65-F5344CB8AC3E}">
        <p14:creationId xmlns:p14="http://schemas.microsoft.com/office/powerpoint/2010/main" val="32634891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物流行业公司年终总结.pptx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D2A66C"/>
      </a:accent1>
      <a:accent2>
        <a:srgbClr val="E6CDAD"/>
      </a:accent2>
      <a:accent3>
        <a:srgbClr val="F2ECE1"/>
      </a:accent3>
      <a:accent4>
        <a:srgbClr val="FBFAF6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lnSpc>
            <a:spcPct val="130000"/>
          </a:lnSpc>
          <a:defRPr sz="1200" dirty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lnSpc>
            <a:spcPct val="130000"/>
          </a:lnSpc>
          <a:spcBef>
            <a:spcPts val="600"/>
          </a:spcBef>
          <a:defRPr sz="1200" kern="0" dirty="0">
            <a:latin typeface="微软雅黑" panose="020B0503020204020204" pitchFamily="34" charset="-122"/>
            <a:ea typeface="微软雅黑" panose="020B0503020204020204" pitchFamily="34" charset="-122"/>
            <a:cs typeface="+mn-ea"/>
            <a:sym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 主题">
    <a:dk1>
      <a:srgbClr val="000000"/>
    </a:dk1>
    <a:lt1>
      <a:srgbClr val="FFFFFF"/>
    </a:lt1>
    <a:dk2>
      <a:srgbClr val="000000"/>
    </a:dk2>
    <a:lt2>
      <a:srgbClr val="FFFFFF"/>
    </a:lt2>
    <a:accent1>
      <a:srgbClr val="D2A66C"/>
    </a:accent1>
    <a:accent2>
      <a:srgbClr val="E6CDAD"/>
    </a:accent2>
    <a:accent3>
      <a:srgbClr val="F2ECE1"/>
    </a:accent3>
    <a:accent4>
      <a:srgbClr val="FBFAF6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 主题">
    <a:dk1>
      <a:srgbClr val="000000"/>
    </a:dk1>
    <a:lt1>
      <a:srgbClr val="FFFFFF"/>
    </a:lt1>
    <a:dk2>
      <a:srgbClr val="000000"/>
    </a:dk2>
    <a:lt2>
      <a:srgbClr val="FFFFFF"/>
    </a:lt2>
    <a:accent1>
      <a:srgbClr val="D2A66C"/>
    </a:accent1>
    <a:accent2>
      <a:srgbClr val="E6CDAD"/>
    </a:accent2>
    <a:accent3>
      <a:srgbClr val="F2ECE1"/>
    </a:accent3>
    <a:accent4>
      <a:srgbClr val="FBFAF6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2600</TotalTime>
  <Words>455</Words>
  <Application>Microsoft Macintosh PowerPoint</Application>
  <PresentationFormat>Widescreen</PresentationFormat>
  <Paragraphs>88</Paragraphs>
  <Slides>14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14</vt:i4>
      </vt:variant>
    </vt:vector>
  </HeadingPairs>
  <TitlesOfParts>
    <vt:vector size="29" baseType="lpstr">
      <vt:lpstr>等线</vt:lpstr>
      <vt:lpstr>微软雅黑</vt:lpstr>
      <vt:lpstr>PingFang TC</vt:lpstr>
      <vt:lpstr>Segoe UI Light</vt:lpstr>
      <vt:lpstr>Arial</vt:lpstr>
      <vt:lpstr>Arial</vt:lpstr>
      <vt:lpstr>Arimo</vt:lpstr>
      <vt:lpstr>Calibri</vt:lpstr>
      <vt:lpstr>Cambria Math</vt:lpstr>
      <vt:lpstr>Century Gothic</vt:lpstr>
      <vt:lpstr>Helvetica Neue</vt:lpstr>
      <vt:lpstr>Helvetica Neue Bold Condensed</vt:lpstr>
      <vt:lpstr>Times New Roman</vt:lpstr>
      <vt:lpstr>Office 主题</vt:lpstr>
      <vt:lpstr>OfficePLUS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OfficePLUS</dc:creator>
  <cp:keywords/>
  <dc:description/>
  <cp:lastModifiedBy>Microsoft Office User</cp:lastModifiedBy>
  <cp:revision>181</cp:revision>
  <dcterms:created xsi:type="dcterms:W3CDTF">2015-08-18T02:51:41Z</dcterms:created>
  <dcterms:modified xsi:type="dcterms:W3CDTF">2020-09-03T02:20:20Z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v-yunxl@microsoft.com</vt:lpwstr>
  </property>
  <property fmtid="{D5CDD505-2E9C-101B-9397-08002B2CF9AE}" pid="5" name="MSIP_Label_f42aa342-8706-4288-bd11-ebb85995028c_SetDate">
    <vt:lpwstr>2017-12-21T07:17:40.1180020Z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